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7"/>
    <p:sldId id="257" r:id="rId58"/>
    <p:sldId id="258" r:id="rId59"/>
    <p:sldId id="259" r:id="rId60"/>
    <p:sldId id="260" r:id="rId61"/>
    <p:sldId id="261" r:id="rId62"/>
    <p:sldId id="262" r:id="rId63"/>
    <p:sldId id="263" r:id="rId64"/>
    <p:sldId id="264" r:id="rId65"/>
    <p:sldId id="265" r:id="rId66"/>
    <p:sldId id="266" r:id="rId67"/>
    <p:sldId id="267" r:id="rId68"/>
    <p:sldId id="268" r:id="rId69"/>
    <p:sldId id="269" r:id="rId70"/>
    <p:sldId id="270" r:id="rId71"/>
    <p:sldId id="271" r:id="rId72"/>
    <p:sldId id="272" r:id="rId73"/>
    <p:sldId id="273" r:id="rId74"/>
    <p:sldId id="274" r:id="rId75"/>
    <p:sldId id="275" r:id="rId76"/>
  </p:sldIdLst>
  <p:sldSz cx="19050000" cy="106934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alibri (MS)" charset="1" panose="020F0502020204030204"/>
      <p:regular r:id="rId10"/>
    </p:embeddedFont>
    <p:embeddedFont>
      <p:font typeface="Calibri (MS) Bold" charset="1" panose="020F0702030404030204"/>
      <p:regular r:id="rId11"/>
    </p:embeddedFont>
    <p:embeddedFont>
      <p:font typeface="Calibri (MS) Italics" charset="1" panose="020F05020202040A0204"/>
      <p:regular r:id="rId12"/>
    </p:embeddedFont>
    <p:embeddedFont>
      <p:font typeface="Calibri (MS) Bold Italics" charset="1" panose="020F07020304040A0204"/>
      <p:regular r:id="rId13"/>
    </p:embeddedFont>
    <p:embeddedFont>
      <p:font typeface="Calibri (MS) Light" charset="1" panose="020F0302020204030204"/>
      <p:regular r:id="rId14"/>
    </p:embeddedFont>
    <p:embeddedFont>
      <p:font typeface="Calibri (MS) Light Italics" charset="1" panose="020F0302020204030204"/>
      <p:regular r:id="rId15"/>
    </p:embeddedFont>
    <p:embeddedFont>
      <p:font typeface="Garet" charset="1" panose="00000000000000000000"/>
      <p:regular r:id="rId16"/>
    </p:embeddedFont>
    <p:embeddedFont>
      <p:font typeface="Garet Bold" charset="1" panose="00000000000000000000"/>
      <p:regular r:id="rId17"/>
    </p:embeddedFont>
    <p:embeddedFont>
      <p:font typeface="Garet Italics" charset="1" panose="00000000000000000000"/>
      <p:regular r:id="rId18"/>
    </p:embeddedFont>
    <p:embeddedFont>
      <p:font typeface="Garet Bold Italics" charset="1" panose="00000000000000000000"/>
      <p:regular r:id="rId19"/>
    </p:embeddedFont>
    <p:embeddedFont>
      <p:font typeface="Garet Light" charset="1" panose="00000000000000000000"/>
      <p:regular r:id="rId20"/>
    </p:embeddedFont>
    <p:embeddedFont>
      <p:font typeface="Garet Ultra-Bold" charset="1" panose="00000000000000000000"/>
      <p:regular r:id="rId21"/>
    </p:embeddedFont>
    <p:embeddedFont>
      <p:font typeface="Garet Ultra-Bold Italics" charset="1" panose="00000000000000000000"/>
      <p:regular r:id="rId22"/>
    </p:embeddedFont>
    <p:embeddedFont>
      <p:font typeface="Garet Heavy" charset="1" panose="00000000000000000000"/>
      <p:regular r:id="rId23"/>
    </p:embeddedFont>
    <p:embeddedFont>
      <p:font typeface="Garet Heavy Italics" charset="1" panose="00000000000000000000"/>
      <p:regular r:id="rId24"/>
    </p:embeddedFont>
    <p:embeddedFont>
      <p:font typeface="Agrandir Narrow" charset="1" panose="00000506000000000000"/>
      <p:regular r:id="rId25"/>
    </p:embeddedFont>
    <p:embeddedFont>
      <p:font typeface="Agrandir Narrow Bold" charset="1" panose="00000806000000000000"/>
      <p:regular r:id="rId26"/>
    </p:embeddedFont>
    <p:embeddedFont>
      <p:font typeface="Agrandir Narrow Italics" charset="1" panose="00000506000000000000"/>
      <p:regular r:id="rId27"/>
    </p:embeddedFont>
    <p:embeddedFont>
      <p:font typeface="Agrandir Narrow Bold Italics" charset="1" panose="00000806000000000000"/>
      <p:regular r:id="rId28"/>
    </p:embeddedFont>
    <p:embeddedFont>
      <p:font typeface="Agrandir Narrow Thin" charset="1" panose="00000206000000000000"/>
      <p:regular r:id="rId29"/>
    </p:embeddedFont>
    <p:embeddedFont>
      <p:font typeface="Agrandir Narrow Thin Italics" charset="1" panose="00000206000000000000"/>
      <p:regular r:id="rId30"/>
    </p:embeddedFont>
    <p:embeddedFont>
      <p:font typeface="Agrandir Narrow Medium" charset="1" panose="00000606000000000000"/>
      <p:regular r:id="rId31"/>
    </p:embeddedFont>
    <p:embeddedFont>
      <p:font typeface="Agrandir Narrow Medium Italics" charset="1" panose="00000606000000000000"/>
      <p:regular r:id="rId32"/>
    </p:embeddedFont>
    <p:embeddedFont>
      <p:font typeface="Agrandir Narrow Ultra-Bold" charset="1" panose="00000906000000000000"/>
      <p:regular r:id="rId33"/>
    </p:embeddedFont>
    <p:embeddedFont>
      <p:font typeface="Agrandir Narrow Ultra-Bold Italics" charset="1" panose="00000906000000000000"/>
      <p:regular r:id="rId34"/>
    </p:embeddedFont>
    <p:embeddedFont>
      <p:font typeface="Agrandir Narrow Heavy" charset="1" panose="00000A06000000000000"/>
      <p:regular r:id="rId35"/>
    </p:embeddedFont>
    <p:embeddedFont>
      <p:font typeface="Agrandir Narrow Heavy Italics" charset="1" panose="00000A06000000000000"/>
      <p:regular r:id="rId36"/>
    </p:embeddedFont>
    <p:embeddedFont>
      <p:font typeface="Open Sauce" charset="1" panose="00000500000000000000"/>
      <p:regular r:id="rId37"/>
    </p:embeddedFont>
    <p:embeddedFont>
      <p:font typeface="Open Sauce Bold" charset="1" panose="00000800000000000000"/>
      <p:regular r:id="rId38"/>
    </p:embeddedFont>
    <p:embeddedFont>
      <p:font typeface="Open Sauce Italics" charset="1" panose="00000500000000000000"/>
      <p:regular r:id="rId39"/>
    </p:embeddedFont>
    <p:embeddedFont>
      <p:font typeface="Open Sauce Bold Italics" charset="1" panose="00000800000000000000"/>
      <p:regular r:id="rId40"/>
    </p:embeddedFont>
    <p:embeddedFont>
      <p:font typeface="Open Sauce Light" charset="1" panose="00000400000000000000"/>
      <p:regular r:id="rId41"/>
    </p:embeddedFont>
    <p:embeddedFont>
      <p:font typeface="Open Sauce Light Italics" charset="1" panose="00000400000000000000"/>
      <p:regular r:id="rId42"/>
    </p:embeddedFont>
    <p:embeddedFont>
      <p:font typeface="Open Sauce Medium" charset="1" panose="00000600000000000000"/>
      <p:regular r:id="rId43"/>
    </p:embeddedFont>
    <p:embeddedFont>
      <p:font typeface="Open Sauce Medium Italics" charset="1" panose="00000600000000000000"/>
      <p:regular r:id="rId44"/>
    </p:embeddedFont>
    <p:embeddedFont>
      <p:font typeface="Open Sauce Semi-Bold" charset="1" panose="00000700000000000000"/>
      <p:regular r:id="rId45"/>
    </p:embeddedFont>
    <p:embeddedFont>
      <p:font typeface="Open Sauce Semi-Bold Italics" charset="1" panose="00000700000000000000"/>
      <p:regular r:id="rId46"/>
    </p:embeddedFont>
    <p:embeddedFont>
      <p:font typeface="Open Sauce Heavy" charset="1" panose="00000A00000000000000"/>
      <p:regular r:id="rId47"/>
    </p:embeddedFont>
    <p:embeddedFont>
      <p:font typeface="Open Sauce Heavy Italics" charset="1" panose="00000A00000000000000"/>
      <p:regular r:id="rId48"/>
    </p:embeddedFont>
    <p:embeddedFont>
      <p:font typeface="Open Sans" charset="1" panose="020B0606030504020204"/>
      <p:regular r:id="rId49"/>
    </p:embeddedFont>
    <p:embeddedFont>
      <p:font typeface="Open Sans Bold" charset="1" panose="020B0806030504020204"/>
      <p:regular r:id="rId50"/>
    </p:embeddedFont>
    <p:embeddedFont>
      <p:font typeface="Open Sans Italics" charset="1" panose="020B0606030504020204"/>
      <p:regular r:id="rId51"/>
    </p:embeddedFont>
    <p:embeddedFont>
      <p:font typeface="Open Sans Bold Italics" charset="1" panose="020B0806030504020204"/>
      <p:regular r:id="rId52"/>
    </p:embeddedFont>
    <p:embeddedFont>
      <p:font typeface="Open Sans Light" charset="1" panose="020B0306030504020204"/>
      <p:regular r:id="rId53"/>
    </p:embeddedFont>
    <p:embeddedFont>
      <p:font typeface="Open Sans Light Italics" charset="1" panose="020B0306030504020204"/>
      <p:regular r:id="rId54"/>
    </p:embeddedFont>
    <p:embeddedFont>
      <p:font typeface="Open Sans Ultra-Bold" charset="1" panose="00000000000000000000"/>
      <p:regular r:id="rId55"/>
    </p:embeddedFont>
    <p:embeddedFont>
      <p:font typeface="Open Sans Ultra-Bold Italics" charset="1" panose="0000000000000000000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slides/slide1.xml" Type="http://schemas.openxmlformats.org/officeDocument/2006/relationships/slide"/><Relationship Id="rId58" Target="slides/slide2.xml" Type="http://schemas.openxmlformats.org/officeDocument/2006/relationships/slide"/><Relationship Id="rId59" Target="slides/slide3.xml" Type="http://schemas.openxmlformats.org/officeDocument/2006/relationships/slide"/><Relationship Id="rId6" Target="fonts/font6.fntdata" Type="http://schemas.openxmlformats.org/officeDocument/2006/relationships/font"/><Relationship Id="rId60" Target="slides/slide4.xml" Type="http://schemas.openxmlformats.org/officeDocument/2006/relationships/slide"/><Relationship Id="rId61" Target="slides/slide5.xml" Type="http://schemas.openxmlformats.org/officeDocument/2006/relationships/slide"/><Relationship Id="rId62" Target="slides/slide6.xml" Type="http://schemas.openxmlformats.org/officeDocument/2006/relationships/slide"/><Relationship Id="rId63" Target="slides/slide7.xml" Type="http://schemas.openxmlformats.org/officeDocument/2006/relationships/slide"/><Relationship Id="rId64" Target="slides/slide8.xml" Type="http://schemas.openxmlformats.org/officeDocument/2006/relationships/slide"/><Relationship Id="rId65" Target="slides/slide9.xml" Type="http://schemas.openxmlformats.org/officeDocument/2006/relationships/slide"/><Relationship Id="rId66" Target="slides/slide10.xml" Type="http://schemas.openxmlformats.org/officeDocument/2006/relationships/slide"/><Relationship Id="rId67" Target="slides/slide11.xml" Type="http://schemas.openxmlformats.org/officeDocument/2006/relationships/slide"/><Relationship Id="rId68" Target="slides/slide12.xml" Type="http://schemas.openxmlformats.org/officeDocument/2006/relationships/slide"/><Relationship Id="rId69" Target="slides/slide13.xml" Type="http://schemas.openxmlformats.org/officeDocument/2006/relationships/slide"/><Relationship Id="rId7" Target="fonts/font7.fntdata" Type="http://schemas.openxmlformats.org/officeDocument/2006/relationships/font"/><Relationship Id="rId70" Target="slides/slide14.xml" Type="http://schemas.openxmlformats.org/officeDocument/2006/relationships/slide"/><Relationship Id="rId71" Target="slides/slide15.xml" Type="http://schemas.openxmlformats.org/officeDocument/2006/relationships/slide"/><Relationship Id="rId72" Target="slides/slide16.xml" Type="http://schemas.openxmlformats.org/officeDocument/2006/relationships/slide"/><Relationship Id="rId73" Target="slides/slide17.xml" Type="http://schemas.openxmlformats.org/officeDocument/2006/relationships/slide"/><Relationship Id="rId74" Target="slides/slide18.xml" Type="http://schemas.openxmlformats.org/officeDocument/2006/relationships/slide"/><Relationship Id="rId75" Target="slides/slide19.xml" Type="http://schemas.openxmlformats.org/officeDocument/2006/relationships/slide"/><Relationship Id="rId76" Target="slides/slide20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41.jpeg" Type="http://schemas.openxmlformats.org/officeDocument/2006/relationships/image"/><Relationship Id="rId5" Target="../media/image42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45.jpeg" Type="http://schemas.openxmlformats.org/officeDocument/2006/relationships/image"/><Relationship Id="rId5" Target="../media/image46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47.jpeg" Type="http://schemas.openxmlformats.org/officeDocument/2006/relationships/image"/><Relationship Id="rId5" Target="../media/image48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51.jpeg" Type="http://schemas.openxmlformats.org/officeDocument/2006/relationships/image"/><Relationship Id="rId5" Target="../media/image49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52.jpeg" Type="http://schemas.openxmlformats.org/officeDocument/2006/relationships/image"/><Relationship Id="rId5" Target="../media/image53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2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Relationship Id="rId8" Target="../media/image56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jpeg" Type="http://schemas.openxmlformats.org/officeDocument/2006/relationships/image"/><Relationship Id="rId5" Target="../media/image60.jpeg" Type="http://schemas.openxmlformats.org/officeDocument/2006/relationships/image"/><Relationship Id="rId6" Target="../media/image61.jpeg" Type="http://schemas.openxmlformats.org/officeDocument/2006/relationships/image"/><Relationship Id="rId7" Target="../media/image62.jpeg" Type="http://schemas.openxmlformats.org/officeDocument/2006/relationships/image"/><Relationship Id="rId8" Target="../media/image63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12.png" Type="http://schemas.openxmlformats.org/officeDocument/2006/relationships/image"/><Relationship Id="rId4" Target="../media/image65.jpeg" Type="http://schemas.openxmlformats.org/officeDocument/2006/relationships/image"/><Relationship Id="rId5" Target="https://www.youtube.com/watch?v=-WcMOMWkzS4" TargetMode="External" Type="http://schemas.openxmlformats.org/officeDocument/2006/relationships/video"/><Relationship Id="rId6" Target="https://www.youtube.com/watch?v=LWvkTVQ_Pvg" TargetMode="External" Type="http://schemas.openxmlformats.org/officeDocument/2006/relationships/video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sv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14" Target="../media/image6.png" Type="http://schemas.openxmlformats.org/officeDocument/2006/relationships/image"/><Relationship Id="rId15" Target="../media/image3.png" Type="http://schemas.openxmlformats.org/officeDocument/2006/relationships/image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24.png" Type="http://schemas.openxmlformats.org/officeDocument/2006/relationships/image"/><Relationship Id="rId14" Target="../media/image25.svg" Type="http://schemas.openxmlformats.org/officeDocument/2006/relationships/image"/><Relationship Id="rId15" Target="../media/image26.png" Type="http://schemas.openxmlformats.org/officeDocument/2006/relationships/image"/><Relationship Id="rId16" Target="../media/image27.svg" Type="http://schemas.openxmlformats.org/officeDocument/2006/relationships/image"/><Relationship Id="rId17" Target="../media/image28.png" Type="http://schemas.openxmlformats.org/officeDocument/2006/relationships/image"/><Relationship Id="rId18" Target="../media/image29.svg" Type="http://schemas.openxmlformats.org/officeDocument/2006/relationships/image"/><Relationship Id="rId19" Target="../media/image30.png" Type="http://schemas.openxmlformats.org/officeDocument/2006/relationships/image"/><Relationship Id="rId2" Target="../media/image7.png" Type="http://schemas.openxmlformats.org/officeDocument/2006/relationships/image"/><Relationship Id="rId20" Target="../media/image31.svg" Type="http://schemas.openxmlformats.org/officeDocument/2006/relationships/imag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9.png" Type="http://schemas.openxmlformats.org/officeDocument/2006/relationships/image"/><Relationship Id="rId6" Target="../media/image1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Relationship Id="rId6" Target="../media/image6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.jpe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Relationship Id="rId6" Target="../media/image12.png" Type="http://schemas.openxmlformats.org/officeDocument/2006/relationships/image"/><Relationship Id="rId7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12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36" t="0" r="-1833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499063" y="0"/>
            <a:ext cx="28549063" cy="16058848"/>
          </a:xfrm>
          <a:custGeom>
            <a:avLst/>
            <a:gdLst/>
            <a:ahLst/>
            <a:cxnLst/>
            <a:rect r="r" b="b" t="t" l="l"/>
            <a:pathLst>
              <a:path h="16058848" w="28549063">
                <a:moveTo>
                  <a:pt x="0" y="0"/>
                </a:moveTo>
                <a:lnTo>
                  <a:pt x="28549063" y="0"/>
                </a:lnTo>
                <a:lnTo>
                  <a:pt x="28549063" y="16058848"/>
                </a:lnTo>
                <a:lnTo>
                  <a:pt x="0" y="16058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721104" y="0"/>
            <a:ext cx="9867818" cy="10696575"/>
            <a:chOff x="0" y="0"/>
            <a:chExt cx="2499418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99418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99418">
                  <a:moveTo>
                    <a:pt x="0" y="0"/>
                  </a:moveTo>
                  <a:lnTo>
                    <a:pt x="2499418" y="0"/>
                  </a:lnTo>
                  <a:lnTo>
                    <a:pt x="24994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7843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499418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69657" y="5555773"/>
            <a:ext cx="7775064" cy="2371394"/>
          </a:xfrm>
          <a:custGeom>
            <a:avLst/>
            <a:gdLst/>
            <a:ahLst/>
            <a:cxnLst/>
            <a:rect r="r" b="b" t="t" l="l"/>
            <a:pathLst>
              <a:path h="2371394" w="7775064">
                <a:moveTo>
                  <a:pt x="0" y="0"/>
                </a:moveTo>
                <a:lnTo>
                  <a:pt x="7775064" y="0"/>
                </a:lnTo>
                <a:lnTo>
                  <a:pt x="7775064" y="2371394"/>
                </a:lnTo>
                <a:lnTo>
                  <a:pt x="0" y="237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30479">
            <a:off x="-3024836" y="-5083185"/>
            <a:ext cx="16431317" cy="9799040"/>
          </a:xfrm>
          <a:custGeom>
            <a:avLst/>
            <a:gdLst/>
            <a:ahLst/>
            <a:cxnLst/>
            <a:rect r="r" b="b" t="t" l="l"/>
            <a:pathLst>
              <a:path h="9799040" w="16431317">
                <a:moveTo>
                  <a:pt x="0" y="0"/>
                </a:moveTo>
                <a:lnTo>
                  <a:pt x="16431317" y="0"/>
                </a:lnTo>
                <a:lnTo>
                  <a:pt x="16431317" y="9799040"/>
                </a:lnTo>
                <a:lnTo>
                  <a:pt x="0" y="9799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57734" y="3203278"/>
            <a:ext cx="6598911" cy="1424179"/>
          </a:xfrm>
          <a:custGeom>
            <a:avLst/>
            <a:gdLst/>
            <a:ahLst/>
            <a:cxnLst/>
            <a:rect r="r" b="b" t="t" l="l"/>
            <a:pathLst>
              <a:path h="1424179" w="6598911">
                <a:moveTo>
                  <a:pt x="0" y="0"/>
                </a:moveTo>
                <a:lnTo>
                  <a:pt x="6598911" y="0"/>
                </a:lnTo>
                <a:lnTo>
                  <a:pt x="6598911" y="1424179"/>
                </a:lnTo>
                <a:lnTo>
                  <a:pt x="0" y="1424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91" t="-40236" r="0" b="-1552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603" r="0" b="-2360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507487"/>
            <a:ext cx="6345322" cy="7030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2"/>
              </a:lnSpc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4. ABSTRAKTY ORAZ WYKŁADOWCY:</a:t>
            </a:r>
          </a:p>
          <a:p>
            <a:pPr>
              <a:lnSpc>
                <a:spcPts val="2792"/>
              </a:lnSpc>
            </a:pPr>
          </a:p>
          <a:p>
            <a:pPr>
              <a:lnSpc>
                <a:spcPts val="2792"/>
              </a:lnSpc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PEŁNA OBSŁUGA PRZYJMOWANIA STRESZCZEŃ WYKŁADÓW, PLAKATÓW:</a:t>
            </a:r>
          </a:p>
          <a:p>
            <a:pPr>
              <a:lnSpc>
                <a:spcPts val="2792"/>
              </a:lnSpc>
            </a:pP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uruchomienie w formularzu bazy zgłaszanych prac, przygotowanie bazy streszczeń, ocena streszczeń, powiadamianie autorów drogą mailową o decyzji Komitetu Naukowego o przyjęciu bądź odrzuceniu pracy, przygotowanie programu naukowego</a:t>
            </a:r>
          </a:p>
          <a:p>
            <a:pPr>
              <a:lnSpc>
                <a:spcPts val="2792"/>
              </a:lnSpc>
            </a:pPr>
          </a:p>
          <a:p>
            <a:pPr>
              <a:lnSpc>
                <a:spcPts val="2792"/>
              </a:lnSpc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OBSŁUGA WYKŁADOWCÓW</a:t>
            </a:r>
          </a:p>
          <a:p>
            <a:pPr>
              <a:lnSpc>
                <a:spcPts val="2792"/>
              </a:lnSpc>
            </a:pP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prowadzenie korespondencji dotyczącej Konferencji z zaproszonymi gośćmi, Wykładowcami, autorami prac, uczestnikami, wystawcami i sponsorami, 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rezerwacja i zakup biletów lotniczych, kolejowych, autobusowych, organizowanie spotkań oraz wyżywienia dla gości specjalnych itp.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509" r="0" b="-2450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603" r="0" b="-2360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497962"/>
            <a:ext cx="6345322" cy="6233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7"/>
              </a:lnSpc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5. REJESTRACJA UCZESTNIKÓW</a:t>
            </a:r>
          </a:p>
          <a:p>
            <a:pPr>
              <a:lnSpc>
                <a:spcPts val="3087"/>
              </a:lnSpc>
            </a:pP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rejestracja on line poprzez formularz rejestracyjny stworzony przez nas jako jedno z narzędzi usprawniających przyjmowanie zgłoszeń uczestników, podział zakwaterowania, obsługę płatności oraz docelowo tworzący bazę uczestników na potrzeby wewnętrzne organizatora. Rejestracja uczestników możliwa także w trakcie trwania wydarzenia.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zorganizowanie recepcji wydarzenia na potrzeby rejestracji uczestników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wydawanie identyfikatorów, materiałów Zjazdowych oraz certyfikatów, emergency desk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867" r="0" b="-1286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603" r="0" b="-2360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497962"/>
            <a:ext cx="6345322" cy="6233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7"/>
              </a:lnSpc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5. REJESTRACJA UCZESTNIKÓW</a:t>
            </a:r>
          </a:p>
          <a:p>
            <a:pPr>
              <a:lnSpc>
                <a:spcPts val="3087"/>
              </a:lnSpc>
            </a:pP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każda rejestracja dokonana on line jest potwierdzona: wysyłany zostaje e-mail zwrotny potwierdzający rejestrację zawierający wszystkie dane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możliwość wygenerowania całej bazy (wszystkich informacji) do pliku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możliwość zaprogramowania zróżnicowanych cen: fee, nocleg w zależności od terminu rejestracji, przynależności do grupy, stowarzyszenia itp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możliwość wybrania preferowanej osoby towarzyszącej w pokoju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Bezpieczeństwo - proces rejestracji chroniony Certyfikatem SSL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3823" r="0" b="-338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626" r="0" b="-2362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497962"/>
            <a:ext cx="6345322" cy="7046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6. PRZYGOTOWANIE ORAZ ROZSYŁANIE KOMUNIKATÓW I ZAPROSZEŃ NA WYDARZENIE</a:t>
            </a:r>
          </a:p>
          <a:p>
            <a:pPr>
              <a:lnSpc>
                <a:spcPts val="2940"/>
              </a:lnSpc>
            </a:pP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mailingi i newslettery</a:t>
            </a: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pozyskiwanie patronatów medialnych oraz współpraca przy wysyłce newsletterów</a:t>
            </a: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przygotowanie wystąpień o patronaty dla konferencji i ich wysyłka</a:t>
            </a:r>
          </a:p>
          <a:p>
            <a:pPr>
              <a:lnSpc>
                <a:spcPts val="2940"/>
              </a:lnSpc>
            </a:pPr>
          </a:p>
          <a:p>
            <a:pPr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7</a:t>
            </a:r>
            <a:r>
              <a:rPr lang="en-US" sz="2000">
                <a:solidFill>
                  <a:srgbClr val="000000"/>
                </a:solidFill>
                <a:latin typeface="Open Sauce Light"/>
              </a:rPr>
              <a:t>. OBSŁUGA MEDIALNA KONFERENCJI</a:t>
            </a:r>
          </a:p>
          <a:p>
            <a:pPr>
              <a:lnSpc>
                <a:spcPts val="2940"/>
              </a:lnSpc>
            </a:pP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kontakt z fachowymi czasopismami medycznymi i mediami</a:t>
            </a:r>
          </a:p>
          <a:p>
            <a:pPr>
              <a:lnSpc>
                <a:spcPts val="2940"/>
              </a:lnSpc>
            </a:pPr>
          </a:p>
          <a:p>
            <a:pPr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8. DODATKOWE ZADANIA LOGISTYCZNE</a:t>
            </a:r>
          </a:p>
          <a:p>
            <a:pPr>
              <a:lnSpc>
                <a:spcPts val="2940"/>
              </a:lnSpc>
            </a:pP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obsługa transferów dla gości Konferencji</a:t>
            </a: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rezerwacja i zakup biletów lotniczych i innych dla gości Konferencji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509" r="0" b="-2450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173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497962"/>
            <a:ext cx="6345322" cy="5932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</a:rPr>
              <a:t>9.</a:t>
            </a:r>
            <a:r>
              <a:rPr lang="en-US" sz="2000">
                <a:solidFill>
                  <a:srgbClr val="000000"/>
                </a:solidFill>
                <a:latin typeface="Open Sauce Light"/>
              </a:rPr>
              <a:t> OBSŁUGA KSIĘGOWA I FINANSOWA</a:t>
            </a:r>
          </a:p>
          <a:p>
            <a:pPr>
              <a:lnSpc>
                <a:spcPts val="2940"/>
              </a:lnSpc>
            </a:pP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gromadzenie opłat zjazdowych wpłacanych przez uczestników, opłat z tytułu rezerwacji hotelowych, wpłat z tytułu zawartych umów, wpłat od wystawców</a:t>
            </a: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utworzenie subkonta Konferencji</a:t>
            </a:r>
          </a:p>
          <a:p>
            <a:pPr>
              <a:lnSpc>
                <a:spcPts val="2940"/>
              </a:lnSpc>
            </a:pPr>
          </a:p>
          <a:p>
            <a:pPr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10. PRZYGOTOWANIE NIEZBĘDNYCH DOKUMENTÓW KSIĘGOWYCH</a:t>
            </a:r>
          </a:p>
          <a:p>
            <a:pPr>
              <a:lnSpc>
                <a:spcPts val="2940"/>
              </a:lnSpc>
            </a:pPr>
          </a:p>
          <a:p>
            <a:pPr marL="431801" indent="-215900" lvl="1">
              <a:lnSpc>
                <a:spcPts val="29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współpraca w rozliczeniu Konferencji z Komitetem Organizacyjnym</a:t>
            </a:r>
          </a:p>
          <a:p>
            <a:pPr>
              <a:lnSpc>
                <a:spcPts val="2940"/>
              </a:lnSpc>
            </a:pPr>
          </a:p>
          <a:p>
            <a:pPr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11. UBEZPIECZENIE KONFERENCJI I JEGO UCZESTNIKÓW W ZAKRESIE NW i OC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509" r="0" b="-2450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603" r="0" b="-2360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517012"/>
            <a:ext cx="6345322" cy="6669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3"/>
              </a:lnSpc>
            </a:pPr>
            <a:r>
              <a:rPr lang="en-US" sz="1900">
                <a:solidFill>
                  <a:srgbClr val="000000"/>
                </a:solidFill>
                <a:latin typeface="Open Sauce"/>
              </a:rPr>
              <a:t>12.</a:t>
            </a:r>
            <a:r>
              <a:rPr lang="en-US" sz="1900">
                <a:solidFill>
                  <a:srgbClr val="000000"/>
                </a:solidFill>
                <a:latin typeface="Open Sauce Light"/>
              </a:rPr>
              <a:t> WSPÓŁPRACA PRZY POZYSKANIU SPONSORÓW ORAZ PARTNERÓW I PATRONÓW KONFERENCJI</a:t>
            </a:r>
          </a:p>
          <a:p>
            <a:pPr>
              <a:lnSpc>
                <a:spcPts val="2793"/>
              </a:lnSpc>
            </a:pPr>
          </a:p>
          <a:p>
            <a:pPr>
              <a:lnSpc>
                <a:spcPts val="2793"/>
              </a:lnSpc>
            </a:pPr>
            <a:r>
              <a:rPr lang="en-US" sz="1900">
                <a:solidFill>
                  <a:srgbClr val="000000"/>
                </a:solidFill>
                <a:latin typeface="Open Sauce"/>
              </a:rPr>
              <a:t>13.</a:t>
            </a:r>
            <a:r>
              <a:rPr lang="en-US" sz="1900">
                <a:solidFill>
                  <a:srgbClr val="000000"/>
                </a:solidFill>
                <a:latin typeface="Open Sauce Light"/>
              </a:rPr>
              <a:t> ŚCISŁA WSPÓŁPRACA I KOORDYNACJA DZIAŁAŃ Z KOMITETEM ORGANIZACYJNYM</a:t>
            </a:r>
          </a:p>
          <a:p>
            <a:pPr>
              <a:lnSpc>
                <a:spcPts val="2793"/>
              </a:lnSpc>
            </a:pPr>
          </a:p>
          <a:p>
            <a:pPr marL="410211" indent="-205106" lvl="1">
              <a:lnSpc>
                <a:spcPts val="2793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uce Light"/>
              </a:rPr>
              <a:t>w okresie przygotowań oraz w trakcie Konferencji</a:t>
            </a:r>
          </a:p>
          <a:p>
            <a:pPr>
              <a:lnSpc>
                <a:spcPts val="2793"/>
              </a:lnSpc>
            </a:pPr>
          </a:p>
          <a:p>
            <a:pPr>
              <a:lnSpc>
                <a:spcPts val="2793"/>
              </a:lnSpc>
            </a:pPr>
            <a:r>
              <a:rPr lang="en-US" sz="1900">
                <a:solidFill>
                  <a:srgbClr val="000000"/>
                </a:solidFill>
                <a:latin typeface="Open Sauce Light"/>
              </a:rPr>
              <a:t>14. POZYSKIWANIE CERTYFIKATÓW</a:t>
            </a:r>
          </a:p>
          <a:p>
            <a:pPr>
              <a:lnSpc>
                <a:spcPts val="2793"/>
              </a:lnSpc>
            </a:pPr>
          </a:p>
          <a:p>
            <a:pPr marL="410211" indent="-205106" lvl="1">
              <a:lnSpc>
                <a:spcPts val="2793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uce Light"/>
              </a:rPr>
              <a:t>INFARMA, POLMED, ETHICAL MEDTECH</a:t>
            </a:r>
          </a:p>
          <a:p>
            <a:pPr>
              <a:lnSpc>
                <a:spcPts val="2793"/>
              </a:lnSpc>
            </a:pPr>
          </a:p>
          <a:p>
            <a:pPr>
              <a:lnSpc>
                <a:spcPts val="2793"/>
              </a:lnSpc>
            </a:pPr>
            <a:r>
              <a:rPr lang="en-US" sz="1900">
                <a:solidFill>
                  <a:srgbClr val="000000"/>
                </a:solidFill>
                <a:latin typeface="Open Sauce Light"/>
              </a:rPr>
              <a:t>15. DZIAŁANIA ZWIĄZANE Z UZYSKANIEM PUNKTÓW EDUKACYJNYCH OD:</a:t>
            </a:r>
          </a:p>
          <a:p>
            <a:pPr>
              <a:lnSpc>
                <a:spcPts val="2793"/>
              </a:lnSpc>
            </a:pPr>
          </a:p>
          <a:p>
            <a:pPr marL="410211" indent="-205106" lvl="1">
              <a:lnSpc>
                <a:spcPts val="2793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uce Light"/>
              </a:rPr>
              <a:t>Okręgowej Izby Lekarskiej</a:t>
            </a:r>
          </a:p>
          <a:p>
            <a:pPr marL="410211" indent="-205106" lvl="1">
              <a:lnSpc>
                <a:spcPts val="2793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uce Light"/>
              </a:rPr>
              <a:t>Asocjacji Interwencji Sercowo Naczyniowych PTK</a:t>
            </a:r>
          </a:p>
          <a:p>
            <a:pPr>
              <a:lnSpc>
                <a:spcPts val="2793"/>
              </a:lnSpc>
            </a:pPr>
          </a:p>
          <a:p>
            <a:pPr>
              <a:lnSpc>
                <a:spcPts val="2793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5635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602" r="0" b="-2460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956" r="0" b="-3224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497962"/>
            <a:ext cx="6345322" cy="7046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9"/>
              </a:lnSpc>
            </a:pPr>
            <a:r>
              <a:rPr lang="en-US" sz="1999">
                <a:solidFill>
                  <a:srgbClr val="000000"/>
                </a:solidFill>
                <a:latin typeface="Open Sauce Light"/>
              </a:rPr>
              <a:t>16. APLIKACJA MOBILNA</a:t>
            </a:r>
          </a:p>
          <a:p>
            <a:pPr>
              <a:lnSpc>
                <a:spcPts val="2939"/>
              </a:lnSpc>
            </a:pPr>
          </a:p>
          <a:p>
            <a:pPr marL="431799" indent="-215899" lvl="1">
              <a:lnSpc>
                <a:spcPts val="293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 Light"/>
              </a:rPr>
              <a:t>Interaktywna formuła wydarzenia</a:t>
            </a:r>
          </a:p>
          <a:p>
            <a:pPr marL="431799" indent="-215899" lvl="1">
              <a:lnSpc>
                <a:spcPts val="293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 Light"/>
              </a:rPr>
              <a:t>Aplikacja mobilna stworzona specjalnie na potrzeby danej konferencji umożliwia pobranie oraz przeglądanie informacji dotyczących danych o miejscu wydarzenia, prelegentach, uczestnikach i agendzie oraz zapleczu hotelowym</a:t>
            </a:r>
          </a:p>
          <a:p>
            <a:pPr marL="431799" indent="-215899" lvl="1">
              <a:lnSpc>
                <a:spcPts val="293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 Light"/>
              </a:rPr>
              <a:t>Główny nacisk kładzie na komunikację pomiędzy uczestnikami</a:t>
            </a:r>
          </a:p>
          <a:p>
            <a:pPr marL="431799" indent="-215899" lvl="1">
              <a:lnSpc>
                <a:spcPts val="293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 Light"/>
              </a:rPr>
              <a:t>Daje możliwość kontaktu z prelegentami oraz organizatorami wydarzenia</a:t>
            </a:r>
          </a:p>
          <a:p>
            <a:pPr marL="431799" indent="-215899" lvl="1">
              <a:lnSpc>
                <a:spcPts val="293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 Light"/>
              </a:rPr>
              <a:t>Funkcja powiadamiania o zmianach w agendzie oraz możliwość wysyłania wiadomości do wszystkich uczestników jednocześnie pozwala na bieżący przepływ ważnych dla Wydarzenia informacji</a:t>
            </a:r>
          </a:p>
          <a:p>
            <a:pPr>
              <a:lnSpc>
                <a:spcPts val="293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46829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8336" t="0" r="-1833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015114">
            <a:off x="10145627" y="2436707"/>
            <a:ext cx="16431317" cy="9799040"/>
          </a:xfrm>
          <a:custGeom>
            <a:avLst/>
            <a:gdLst/>
            <a:ahLst/>
            <a:cxnLst/>
            <a:rect r="r" b="b" t="t" l="l"/>
            <a:pathLst>
              <a:path h="9799040" w="16431317">
                <a:moveTo>
                  <a:pt x="0" y="0"/>
                </a:moveTo>
                <a:lnTo>
                  <a:pt x="16431317" y="0"/>
                </a:lnTo>
                <a:lnTo>
                  <a:pt x="16431317" y="9799040"/>
                </a:lnTo>
                <a:lnTo>
                  <a:pt x="0" y="9799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45697" y="1387087"/>
            <a:ext cx="16048418" cy="7922401"/>
            <a:chOff x="0" y="0"/>
            <a:chExt cx="4064900" cy="20066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410486" y="156373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8" y="0"/>
                </a:lnTo>
                <a:lnTo>
                  <a:pt x="4229028" y="913285"/>
                </a:lnTo>
                <a:lnTo>
                  <a:pt x="0" y="913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58876" y="2323118"/>
            <a:ext cx="4574391" cy="6405264"/>
          </a:xfrm>
          <a:custGeom>
            <a:avLst/>
            <a:gdLst/>
            <a:ahLst/>
            <a:cxnLst/>
            <a:rect r="r" b="b" t="t" l="l"/>
            <a:pathLst>
              <a:path h="6405264" w="4574391">
                <a:moveTo>
                  <a:pt x="0" y="0"/>
                </a:moveTo>
                <a:lnTo>
                  <a:pt x="4574392" y="0"/>
                </a:lnTo>
                <a:lnTo>
                  <a:pt x="4574392" y="6405264"/>
                </a:lnTo>
                <a:lnTo>
                  <a:pt x="0" y="6405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267206" y="2328807"/>
            <a:ext cx="4515588" cy="6399575"/>
          </a:xfrm>
          <a:custGeom>
            <a:avLst/>
            <a:gdLst/>
            <a:ahLst/>
            <a:cxnLst/>
            <a:rect r="r" b="b" t="t" l="l"/>
            <a:pathLst>
              <a:path h="6399575" w="4515588">
                <a:moveTo>
                  <a:pt x="0" y="0"/>
                </a:moveTo>
                <a:lnTo>
                  <a:pt x="4515588" y="0"/>
                </a:lnTo>
                <a:lnTo>
                  <a:pt x="4515588" y="6399575"/>
                </a:lnTo>
                <a:lnTo>
                  <a:pt x="0" y="63995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69725" y="2196862"/>
            <a:ext cx="4624803" cy="6531521"/>
          </a:xfrm>
          <a:custGeom>
            <a:avLst/>
            <a:gdLst/>
            <a:ahLst/>
            <a:cxnLst/>
            <a:rect r="r" b="b" t="t" l="l"/>
            <a:pathLst>
              <a:path h="6531521" w="4624803">
                <a:moveTo>
                  <a:pt x="0" y="0"/>
                </a:moveTo>
                <a:lnTo>
                  <a:pt x="4624804" y="0"/>
                </a:lnTo>
                <a:lnTo>
                  <a:pt x="4624804" y="6531520"/>
                </a:lnTo>
                <a:lnTo>
                  <a:pt x="0" y="6531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218425" y="1677770"/>
            <a:ext cx="4613151" cy="627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8"/>
              </a:lnSpc>
            </a:pPr>
            <a:r>
              <a:rPr lang="en-US" sz="4399" spc="140">
                <a:solidFill>
                  <a:srgbClr val="000000"/>
                </a:solidFill>
                <a:latin typeface="Open Sauce Bold"/>
              </a:rPr>
              <a:t>REFERENCJE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F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2408">
            <a:off x="-1477677" y="-243322"/>
            <a:ext cx="21695883" cy="12938635"/>
          </a:xfrm>
          <a:custGeom>
            <a:avLst/>
            <a:gdLst/>
            <a:ahLst/>
            <a:cxnLst/>
            <a:rect r="r" b="b" t="t" l="l"/>
            <a:pathLst>
              <a:path h="12938635" w="21695883">
                <a:moveTo>
                  <a:pt x="0" y="0"/>
                </a:moveTo>
                <a:lnTo>
                  <a:pt x="21695883" y="0"/>
                </a:lnTo>
                <a:lnTo>
                  <a:pt x="21695883" y="12938636"/>
                </a:lnTo>
                <a:lnTo>
                  <a:pt x="0" y="12938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76009" y="3701621"/>
            <a:ext cx="19862980" cy="5483488"/>
            <a:chOff x="0" y="0"/>
            <a:chExt cx="5227874" cy="144323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27874" cy="1443237"/>
            </a:xfrm>
            <a:custGeom>
              <a:avLst/>
              <a:gdLst/>
              <a:ahLst/>
              <a:cxnLst/>
              <a:rect r="r" b="b" t="t" l="l"/>
              <a:pathLst>
                <a:path h="1443237" w="5227874">
                  <a:moveTo>
                    <a:pt x="0" y="0"/>
                  </a:moveTo>
                  <a:lnTo>
                    <a:pt x="5227874" y="0"/>
                  </a:lnTo>
                  <a:lnTo>
                    <a:pt x="5227874" y="1443237"/>
                  </a:lnTo>
                  <a:lnTo>
                    <a:pt x="0" y="1443237"/>
                  </a:ln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87000"/>
                  </a:srgbClr>
                </a:gs>
                <a:gs pos="100000">
                  <a:srgbClr val="151F52">
                    <a:alpha val="87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227874" cy="1481337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2765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76890" y="3327563"/>
            <a:ext cx="2941870" cy="4041450"/>
          </a:xfrm>
          <a:custGeom>
            <a:avLst/>
            <a:gdLst/>
            <a:ahLst/>
            <a:cxnLst/>
            <a:rect r="r" b="b" t="t" l="l"/>
            <a:pathLst>
              <a:path h="4041450" w="2941870">
                <a:moveTo>
                  <a:pt x="0" y="0"/>
                </a:moveTo>
                <a:lnTo>
                  <a:pt x="2941869" y="0"/>
                </a:lnTo>
                <a:lnTo>
                  <a:pt x="2941869" y="4041449"/>
                </a:lnTo>
                <a:lnTo>
                  <a:pt x="0" y="404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913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66459" y="3327563"/>
            <a:ext cx="2940561" cy="4041450"/>
          </a:xfrm>
          <a:custGeom>
            <a:avLst/>
            <a:gdLst/>
            <a:ahLst/>
            <a:cxnLst/>
            <a:rect r="r" b="b" t="t" l="l"/>
            <a:pathLst>
              <a:path h="4041450" w="2940561">
                <a:moveTo>
                  <a:pt x="0" y="0"/>
                </a:moveTo>
                <a:lnTo>
                  <a:pt x="2940561" y="0"/>
                </a:lnTo>
                <a:lnTo>
                  <a:pt x="2940561" y="4041449"/>
                </a:lnTo>
                <a:lnTo>
                  <a:pt x="0" y="404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908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54720" y="3327563"/>
            <a:ext cx="2940561" cy="4041450"/>
          </a:xfrm>
          <a:custGeom>
            <a:avLst/>
            <a:gdLst/>
            <a:ahLst/>
            <a:cxnLst/>
            <a:rect r="r" b="b" t="t" l="l"/>
            <a:pathLst>
              <a:path h="4041450" w="2940561">
                <a:moveTo>
                  <a:pt x="0" y="0"/>
                </a:moveTo>
                <a:lnTo>
                  <a:pt x="2940560" y="0"/>
                </a:lnTo>
                <a:lnTo>
                  <a:pt x="2940560" y="4041449"/>
                </a:lnTo>
                <a:lnTo>
                  <a:pt x="0" y="4041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908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33428" y="2175479"/>
            <a:ext cx="6383144" cy="87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4"/>
              </a:lnSpc>
            </a:pPr>
            <a:r>
              <a:rPr lang="en-US" sz="6604">
                <a:solidFill>
                  <a:srgbClr val="000000"/>
                </a:solidFill>
                <a:latin typeface="Open Sauce Medium"/>
              </a:rPr>
              <a:t>NASZ ZESPÓŁ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4926" y="7687422"/>
            <a:ext cx="3185796" cy="430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  <a:spcBef>
                <a:spcPct val="0"/>
              </a:spcBef>
            </a:pPr>
            <a:r>
              <a:rPr lang="en-US" sz="2158">
                <a:solidFill>
                  <a:srgbClr val="FFFFFF"/>
                </a:solidFill>
                <a:latin typeface="Agrandir Narrow Bold"/>
              </a:rPr>
              <a:t>Magdalena Kędzierska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7785" y="8117212"/>
            <a:ext cx="3080079" cy="1009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Open Sauce Light Italics"/>
              </a:rPr>
              <a:t>Dyrektor ds. Projektów Kongresowych</a:t>
            </a:r>
          </a:p>
          <a:p>
            <a:pPr algn="ctr">
              <a:lnSpc>
                <a:spcPts val="2714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4228134" y="7681327"/>
            <a:ext cx="3417212" cy="426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  <a:spcBef>
                <a:spcPct val="0"/>
              </a:spcBef>
            </a:pPr>
            <a:r>
              <a:rPr lang="en-US" sz="2158">
                <a:solidFill>
                  <a:srgbClr val="FFFFFF"/>
                </a:solidFill>
                <a:latin typeface="Agrandir Narrow Bold"/>
              </a:rPr>
              <a:t>Zuzanna Jędrych-Jarzyna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397647" y="8117212"/>
            <a:ext cx="3078186" cy="1021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Open Sauce Light Italics"/>
              </a:rPr>
              <a:t>Specjalista ds. Kongresów i Konferencji</a:t>
            </a:r>
          </a:p>
          <a:p>
            <a:pPr algn="ctr">
              <a:lnSpc>
                <a:spcPts val="2714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8191807" y="7681327"/>
            <a:ext cx="2727348" cy="432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  <a:spcBef>
                <a:spcPct val="0"/>
              </a:spcBef>
            </a:pPr>
            <a:r>
              <a:rPr lang="en-US" sz="2158">
                <a:solidFill>
                  <a:srgbClr val="FFFFFF"/>
                </a:solidFill>
                <a:latin typeface="Agrandir Narrow Bold"/>
              </a:rPr>
              <a:t>Anita Bala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521661" y="1126808"/>
            <a:ext cx="4006679" cy="806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0"/>
              </a:lnSpc>
            </a:pPr>
            <a:r>
              <a:rPr lang="en-US" sz="5718" spc="183">
                <a:solidFill>
                  <a:srgbClr val="000000"/>
                </a:solidFill>
                <a:latin typeface="Open Sauce"/>
              </a:rPr>
              <a:t>POZNAJ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985907" y="8117212"/>
            <a:ext cx="3078186" cy="1021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Open Sauce Light Italics"/>
              </a:rPr>
              <a:t>Specjalista ds. Kongresów i Konferencji</a:t>
            </a:r>
          </a:p>
          <a:p>
            <a:pPr algn="ctr">
              <a:lnSpc>
                <a:spcPts val="2714"/>
              </a:lnSpc>
              <a:spcBef>
                <a:spcPct val="0"/>
              </a:spcBef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1642980" y="3327563"/>
            <a:ext cx="2940561" cy="4041450"/>
          </a:xfrm>
          <a:custGeom>
            <a:avLst/>
            <a:gdLst/>
            <a:ahLst/>
            <a:cxnLst/>
            <a:rect r="r" b="b" t="t" l="l"/>
            <a:pathLst>
              <a:path h="4041450" w="2940561">
                <a:moveTo>
                  <a:pt x="0" y="0"/>
                </a:moveTo>
                <a:lnTo>
                  <a:pt x="2940561" y="0"/>
                </a:lnTo>
                <a:lnTo>
                  <a:pt x="2940561" y="4041449"/>
                </a:lnTo>
                <a:lnTo>
                  <a:pt x="0" y="4041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502" r="0" b="-1583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232023" y="3327563"/>
            <a:ext cx="2940561" cy="4041450"/>
          </a:xfrm>
          <a:custGeom>
            <a:avLst/>
            <a:gdLst/>
            <a:ahLst/>
            <a:cxnLst/>
            <a:rect r="r" b="b" t="t" l="l"/>
            <a:pathLst>
              <a:path h="4041450" w="2940561">
                <a:moveTo>
                  <a:pt x="0" y="0"/>
                </a:moveTo>
                <a:lnTo>
                  <a:pt x="2940561" y="0"/>
                </a:lnTo>
                <a:lnTo>
                  <a:pt x="2940561" y="4041449"/>
                </a:lnTo>
                <a:lnTo>
                  <a:pt x="0" y="4041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542" r="0" b="-4542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1749587" y="7687422"/>
            <a:ext cx="2727348" cy="432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  <a:spcBef>
                <a:spcPct val="0"/>
              </a:spcBef>
            </a:pPr>
            <a:r>
              <a:rPr lang="en-US" sz="2158">
                <a:solidFill>
                  <a:srgbClr val="FFFFFF"/>
                </a:solidFill>
                <a:latin typeface="Agrandir Narrow Bold"/>
              </a:rPr>
              <a:t>Adam Krawczyk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642980" y="8163647"/>
            <a:ext cx="3078186" cy="1021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Open Sauce Light Italics"/>
              </a:rPr>
              <a:t>Młodszy Specjalista ds. Kongresów i Konferencji</a:t>
            </a:r>
          </a:p>
          <a:p>
            <a:pPr algn="ctr">
              <a:lnSpc>
                <a:spcPts val="2714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5201004" y="7640987"/>
            <a:ext cx="2727348" cy="432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1"/>
              </a:lnSpc>
              <a:spcBef>
                <a:spcPct val="0"/>
              </a:spcBef>
            </a:pPr>
            <a:r>
              <a:rPr lang="en-US" sz="2158">
                <a:solidFill>
                  <a:srgbClr val="FFFFFF"/>
                </a:solidFill>
                <a:latin typeface="Agrandir Narrow Bold"/>
              </a:rPr>
              <a:t>Michał Tabor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094398" y="8117212"/>
            <a:ext cx="3078186" cy="1021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1939">
                <a:solidFill>
                  <a:srgbClr val="FFFFFF"/>
                </a:solidFill>
                <a:latin typeface="Open Sauce Light Italics"/>
              </a:rPr>
              <a:t>Specjalista ds. Tworzenia Witryn Internetowych</a:t>
            </a:r>
          </a:p>
          <a:p>
            <a:pPr algn="ctr">
              <a:lnSpc>
                <a:spcPts val="271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542" t="-65773" r="-3393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9657" y="-1237455"/>
            <a:ext cx="16910685" cy="12392963"/>
            <a:chOff x="0" y="0"/>
            <a:chExt cx="4283304" cy="31390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83304" cy="3139011"/>
            </a:xfrm>
            <a:custGeom>
              <a:avLst/>
              <a:gdLst/>
              <a:ahLst/>
              <a:cxnLst/>
              <a:rect r="r" b="b" t="t" l="l"/>
              <a:pathLst>
                <a:path h="3139011" w="4283304">
                  <a:moveTo>
                    <a:pt x="0" y="0"/>
                  </a:moveTo>
                  <a:lnTo>
                    <a:pt x="4283304" y="0"/>
                  </a:lnTo>
                  <a:lnTo>
                    <a:pt x="4283304" y="3139011"/>
                  </a:lnTo>
                  <a:lnTo>
                    <a:pt x="0" y="3139011"/>
                  </a:ln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283304" cy="316758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H="true">
            <a:off x="1945009" y="3105330"/>
            <a:ext cx="15159983" cy="22807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7643751" y="2064196"/>
            <a:ext cx="3762498" cy="812534"/>
          </a:xfrm>
          <a:custGeom>
            <a:avLst/>
            <a:gdLst/>
            <a:ahLst/>
            <a:cxnLst/>
            <a:rect r="r" b="b" t="t" l="l"/>
            <a:pathLst>
              <a:path h="812534" w="3762498">
                <a:moveTo>
                  <a:pt x="0" y="0"/>
                </a:moveTo>
                <a:lnTo>
                  <a:pt x="3762498" y="0"/>
                </a:lnTo>
                <a:lnTo>
                  <a:pt x="3762498" y="812534"/>
                </a:lnTo>
                <a:lnTo>
                  <a:pt x="0" y="812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67696" y="793432"/>
            <a:ext cx="14514607" cy="986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9"/>
              </a:lnSpc>
            </a:pPr>
            <a:r>
              <a:rPr lang="en-US" sz="5735">
                <a:solidFill>
                  <a:srgbClr val="000000"/>
                </a:solidFill>
                <a:latin typeface="Open Sauce Medium"/>
              </a:rPr>
              <a:t>ZA KULISAMI WIELKICH KONGRESÓW</a:t>
            </a:r>
          </a:p>
        </p:txBody>
      </p:sp>
      <p:pic>
        <p:nvPicPr>
          <p:cNvPr name="Picture 9" id="9"/>
          <p:cNvPicPr>
            <a:picLocks noChangeAspect="true"/>
          </p:cNvPicPr>
          <p:nvPr>
            <a:videoFile r:link="rId5"/>
          </p:nvPr>
        </p:nvPicPr>
        <p:blipFill>
          <a:blip r:embed="rId4"/>
          <a:stretch>
            <a:fillRect/>
          </a:stretch>
        </p:blipFill>
        <p:spPr>
          <a:xfrm rot="0">
            <a:off x="9719117" y="3707130"/>
            <a:ext cx="7681211" cy="432068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>
            <a:videoFile r:link="rId6"/>
          </p:nvPr>
        </p:nvPicPr>
        <p:blipFill>
          <a:blip r:embed="rId4"/>
          <a:stretch>
            <a:fillRect/>
          </a:stretch>
        </p:blipFill>
        <p:spPr>
          <a:xfrm rot="0">
            <a:off x="1649672" y="3707130"/>
            <a:ext cx="7681211" cy="43206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643" t="-19508" r="0" b="-3340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36" t="0" r="-1833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1105" y="0"/>
            <a:ext cx="19071105" cy="11505539"/>
          </a:xfrm>
          <a:custGeom>
            <a:avLst/>
            <a:gdLst/>
            <a:ahLst/>
            <a:cxnLst/>
            <a:rect r="r" b="b" t="t" l="l"/>
            <a:pathLst>
              <a:path h="11505539" w="19071105">
                <a:moveTo>
                  <a:pt x="0" y="0"/>
                </a:moveTo>
                <a:lnTo>
                  <a:pt x="19071105" y="0"/>
                </a:lnTo>
                <a:lnTo>
                  <a:pt x="19071105" y="11505539"/>
                </a:lnTo>
                <a:lnTo>
                  <a:pt x="0" y="11505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l="-1373" t="-23066" r="-48324" b="-1650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700635" y="2466594"/>
            <a:ext cx="18251291" cy="7160323"/>
            <a:chOff x="0" y="0"/>
            <a:chExt cx="4622866" cy="181363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22866" cy="1813637"/>
            </a:xfrm>
            <a:custGeom>
              <a:avLst/>
              <a:gdLst/>
              <a:ahLst/>
              <a:cxnLst/>
              <a:rect r="r" b="b" t="t" l="l"/>
              <a:pathLst>
                <a:path h="1813637" w="4622866">
                  <a:moveTo>
                    <a:pt x="0" y="0"/>
                  </a:moveTo>
                  <a:lnTo>
                    <a:pt x="4622866" y="0"/>
                  </a:lnTo>
                  <a:lnTo>
                    <a:pt x="4622866" y="1813637"/>
                  </a:lnTo>
                  <a:lnTo>
                    <a:pt x="0" y="18136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4622866" cy="1842212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14448" y="2630083"/>
            <a:ext cx="8036208" cy="5915361"/>
            <a:chOff x="0" y="0"/>
            <a:chExt cx="2035490" cy="14983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35490" cy="1498301"/>
            </a:xfrm>
            <a:custGeom>
              <a:avLst/>
              <a:gdLst/>
              <a:ahLst/>
              <a:cxnLst/>
              <a:rect r="r" b="b" t="t" l="l"/>
              <a:pathLst>
                <a:path h="1498301" w="2035490">
                  <a:moveTo>
                    <a:pt x="0" y="0"/>
                  </a:moveTo>
                  <a:lnTo>
                    <a:pt x="2035490" y="0"/>
                  </a:lnTo>
                  <a:lnTo>
                    <a:pt x="2035490" y="1498301"/>
                  </a:lnTo>
                  <a:lnTo>
                    <a:pt x="0" y="1498301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035490" cy="152687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611209" y="2712198"/>
            <a:ext cx="643187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20"/>
              </a:lnSpc>
            </a:pPr>
            <a:r>
              <a:rPr lang="en-US" sz="5018" spc="160">
                <a:solidFill>
                  <a:srgbClr val="000000"/>
                </a:solidFill>
                <a:latin typeface="Open Sauce Medium"/>
              </a:rPr>
              <a:t>KIM JESTEŚMY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64790" y="2495169"/>
            <a:ext cx="9305283" cy="7650073"/>
            <a:chOff x="0" y="0"/>
            <a:chExt cx="7612752" cy="625860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612752" cy="6258607"/>
            </a:xfrm>
            <a:custGeom>
              <a:avLst/>
              <a:gdLst/>
              <a:ahLst/>
              <a:cxnLst/>
              <a:rect r="r" b="b" t="t" l="l"/>
              <a:pathLst>
                <a:path h="6258607" w="7612752">
                  <a:moveTo>
                    <a:pt x="0" y="0"/>
                  </a:moveTo>
                  <a:lnTo>
                    <a:pt x="7612752" y="0"/>
                  </a:lnTo>
                  <a:lnTo>
                    <a:pt x="7612752" y="6258607"/>
                  </a:lnTo>
                  <a:lnTo>
                    <a:pt x="0" y="6258607"/>
                  </a:lnTo>
                  <a:close/>
                </a:path>
              </a:pathLst>
            </a:custGeom>
            <a:blipFill>
              <a:blip r:embed="rId5"/>
              <a:stretch>
                <a:fillRect l="-22316" t="-7314" r="-33205" b="-19246"/>
              </a:stretch>
            </a:blipFill>
          </p:spPr>
        </p:sp>
      </p:grpSp>
      <p:sp>
        <p:nvSpPr>
          <p:cNvPr name="AutoShape 14" id="14"/>
          <p:cNvSpPr/>
          <p:nvPr/>
        </p:nvSpPr>
        <p:spPr>
          <a:xfrm flipH="true" flipV="true">
            <a:off x="-1484864" y="3149692"/>
            <a:ext cx="10625358" cy="0"/>
          </a:xfrm>
          <a:prstGeom prst="line">
            <a:avLst/>
          </a:prstGeom>
          <a:ln cap="flat" w="76200">
            <a:solidFill>
              <a:srgbClr val="820B5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H="true">
            <a:off x="-1544213" y="2457069"/>
            <a:ext cx="19094850" cy="0"/>
          </a:xfrm>
          <a:prstGeom prst="line">
            <a:avLst/>
          </a:prstGeom>
          <a:ln cap="flat" w="76200">
            <a:solidFill>
              <a:srgbClr val="820B5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H="true" flipV="true">
            <a:off x="-1544213" y="9598343"/>
            <a:ext cx="19094850" cy="9525"/>
          </a:xfrm>
          <a:prstGeom prst="line">
            <a:avLst/>
          </a:prstGeom>
          <a:ln cap="flat" w="76200">
            <a:solidFill>
              <a:srgbClr val="820B5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069658" y="1069658"/>
            <a:ext cx="3628493" cy="783103"/>
          </a:xfrm>
          <a:custGeom>
            <a:avLst/>
            <a:gdLst/>
            <a:ahLst/>
            <a:cxnLst/>
            <a:rect r="r" b="b" t="t" l="l"/>
            <a:pathLst>
              <a:path h="783103" w="3628493">
                <a:moveTo>
                  <a:pt x="0" y="0"/>
                </a:moveTo>
                <a:lnTo>
                  <a:pt x="3628493" y="0"/>
                </a:lnTo>
                <a:lnTo>
                  <a:pt x="3628493" y="783102"/>
                </a:lnTo>
                <a:lnTo>
                  <a:pt x="0" y="783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596382" y="3545418"/>
            <a:ext cx="7581857" cy="5635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36"/>
              </a:lnSpc>
            </a:pPr>
            <a:r>
              <a:rPr lang="en-US" sz="1695" spc="64">
                <a:solidFill>
                  <a:srgbClr val="3AB352"/>
                </a:solidFill>
                <a:latin typeface="Calibri (MS) Bold"/>
              </a:rPr>
              <a:t>Grupa Why Not TRAVEL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 powstała w 2004 roku, wyznaczając nowe standardy usług w zakresie turystyki biznesowej i indywidualnej. 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Oferta projektowana preferencjami Klientów 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pozwoliła firmie w zaledwie 6 lat znaleźć się wśród liderów elitarnego zrzeszenia agentów </a:t>
            </a:r>
            <a:r>
              <a:rPr lang="en-US" sz="1695" spc="64">
                <a:solidFill>
                  <a:srgbClr val="000000"/>
                </a:solidFill>
                <a:latin typeface="Calibri (MS) Bold"/>
              </a:rPr>
              <a:t>IATA.</a:t>
            </a:r>
          </a:p>
          <a:p>
            <a:pPr algn="just">
              <a:lnSpc>
                <a:spcPts val="2136"/>
              </a:lnSpc>
            </a:pPr>
          </a:p>
          <a:p>
            <a:pPr algn="just">
              <a:lnSpc>
                <a:spcPts val="2139"/>
              </a:lnSpc>
            </a:pPr>
            <a:r>
              <a:rPr lang="en-US" sz="1698" spc="64">
                <a:solidFill>
                  <a:srgbClr val="000000"/>
                </a:solidFill>
                <a:latin typeface="Calibri (MS)"/>
              </a:rPr>
              <a:t>W 2014 roku </a:t>
            </a:r>
            <a:r>
              <a:rPr lang="en-US" sz="1698" spc="64">
                <a:solidFill>
                  <a:srgbClr val="3AB352"/>
                </a:solidFill>
                <a:latin typeface="Calibri (MS) Bold"/>
              </a:rPr>
              <a:t>Why Not TRAVEL </a:t>
            </a:r>
            <a:r>
              <a:rPr lang="en-US" sz="1698" spc="64">
                <a:solidFill>
                  <a:srgbClr val="000000"/>
                </a:solidFill>
                <a:latin typeface="Calibri (MS)"/>
              </a:rPr>
              <a:t>zostało wpisane do Rejestru Organizatorów Turystyki i Pośredników Turystycznych, </a:t>
            </a:r>
            <a:r>
              <a:rPr lang="en-US" sz="1698" spc="64">
                <a:solidFill>
                  <a:srgbClr val="000000"/>
                </a:solidFill>
                <a:latin typeface="Calibri (MS)"/>
              </a:rPr>
              <a:t>zyskując dzięki akredytacji pakiet nowych uprawnień.</a:t>
            </a:r>
          </a:p>
          <a:p>
            <a:pPr algn="just">
              <a:lnSpc>
                <a:spcPts val="2139"/>
              </a:lnSpc>
            </a:pPr>
          </a:p>
          <a:p>
            <a:pPr algn="just">
              <a:lnSpc>
                <a:spcPts val="2139"/>
              </a:lnSpc>
            </a:pPr>
            <a:r>
              <a:rPr lang="en-US" sz="1698" spc="64">
                <a:solidFill>
                  <a:srgbClr val="3AB352"/>
                </a:solidFill>
                <a:latin typeface="Calibri (MS) Bold"/>
              </a:rPr>
              <a:t>Why Not TRAVEL </a:t>
            </a:r>
            <a:r>
              <a:rPr lang="en-US" sz="1698" spc="64">
                <a:solidFill>
                  <a:srgbClr val="000000"/>
                </a:solidFill>
                <a:latin typeface="Calibri (MS)"/>
              </a:rPr>
              <a:t>z roku na rok rozwija się coraz dynamiczniej i </a:t>
            </a:r>
            <a:r>
              <a:rPr lang="en-US" sz="1698" spc="64">
                <a:solidFill>
                  <a:srgbClr val="000000"/>
                </a:solidFill>
                <a:latin typeface="Calibri (MS) Bold"/>
              </a:rPr>
              <a:t>w 2020 roku</a:t>
            </a:r>
            <a:r>
              <a:rPr lang="en-US" sz="1698" spc="64">
                <a:solidFill>
                  <a:srgbClr val="000000"/>
                </a:solidFill>
                <a:latin typeface="Calibri (MS)"/>
              </a:rPr>
              <a:t>, tworząc markę </a:t>
            </a:r>
          </a:p>
          <a:p>
            <a:pPr algn="just">
              <a:lnSpc>
                <a:spcPts val="2139"/>
              </a:lnSpc>
            </a:pPr>
            <a:r>
              <a:rPr lang="en-US" sz="1698" spc="64">
                <a:solidFill>
                  <a:srgbClr val="7030A0"/>
                </a:solidFill>
                <a:latin typeface="Calibri (MS) Bold"/>
              </a:rPr>
              <a:t>Why Not CONGRESS</a:t>
            </a:r>
            <a:r>
              <a:rPr lang="en-US" sz="1698" spc="64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1698" spc="64">
                <a:solidFill>
                  <a:srgbClr val="000000"/>
                </a:solidFill>
                <a:latin typeface="Calibri (MS) Bold"/>
              </a:rPr>
              <a:t>rozszerzyła zakres usług o organizację KONGRESÓW, KONFERENCJI, PANELI DYSKUSYJNYCH oraz WEBINARÓW.</a:t>
            </a:r>
          </a:p>
          <a:p>
            <a:pPr algn="just">
              <a:lnSpc>
                <a:spcPts val="2139"/>
              </a:lnSpc>
            </a:pPr>
          </a:p>
          <a:p>
            <a:pPr algn="just">
              <a:lnSpc>
                <a:spcPts val="2136"/>
              </a:lnSpc>
            </a:pPr>
            <a:r>
              <a:rPr lang="en-US" sz="1695" spc="64">
                <a:solidFill>
                  <a:srgbClr val="7030A0"/>
                </a:solidFill>
                <a:latin typeface="Calibri (MS) Bold"/>
              </a:rPr>
              <a:t>Why Not CONGRESS 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tworzą </a:t>
            </a:r>
            <a:r>
              <a:rPr lang="en-US" sz="1695" spc="64">
                <a:solidFill>
                  <a:srgbClr val="000000"/>
                </a:solidFill>
                <a:latin typeface="Calibri (MS) Bold"/>
              </a:rPr>
              <a:t>doświadczeni specjaliści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mający na swoim koncie wiele </a:t>
            </a:r>
            <a:r>
              <a:rPr lang="en-US" sz="1695" spc="64">
                <a:solidFill>
                  <a:srgbClr val="000000"/>
                </a:solidFill>
                <a:latin typeface="Calibri (MS) Bold"/>
              </a:rPr>
              <a:t>udanych projektów konferencyjnych i kongresowych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, zarówno małych spotkań, 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jak i dużych zjazdów </a:t>
            </a:r>
            <a:r>
              <a:rPr lang="en-US" sz="1695" spc="64">
                <a:solidFill>
                  <a:srgbClr val="000000"/>
                </a:solidFill>
                <a:latin typeface="Calibri (MS) Bold"/>
              </a:rPr>
              <a:t>o zasięgu międzynarodowym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. </a:t>
            </a:r>
          </a:p>
          <a:p>
            <a:pPr algn="just">
              <a:lnSpc>
                <a:spcPts val="2136"/>
              </a:lnSpc>
            </a:pPr>
          </a:p>
          <a:p>
            <a:pPr algn="just">
              <a:lnSpc>
                <a:spcPts val="2136"/>
              </a:lnSpc>
            </a:pPr>
            <a:r>
              <a:rPr lang="en-US" sz="1695" spc="64">
                <a:solidFill>
                  <a:srgbClr val="000000"/>
                </a:solidFill>
                <a:latin typeface="Calibri (MS)"/>
              </a:rPr>
              <a:t>Elastyczność i innowacyjność w działaniu zapewniają 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rozwiązania organizacyjne na najwyższym poziomie. A </a:t>
            </a:r>
            <a:r>
              <a:rPr lang="en-US" sz="1695" spc="64">
                <a:solidFill>
                  <a:srgbClr val="000000"/>
                </a:solidFill>
                <a:latin typeface="Calibri (MS)"/>
              </a:rPr>
              <a:t>terminowość i niezawodność gwarantują projektodawcy komfort spokojnych przygotowań.</a:t>
            </a:r>
          </a:p>
        </p:txBody>
      </p:sp>
      <p:sp>
        <p:nvSpPr>
          <p:cNvPr name="AutoShape 19" id="19"/>
          <p:cNvSpPr/>
          <p:nvPr/>
        </p:nvSpPr>
        <p:spPr>
          <a:xfrm flipH="true">
            <a:off x="-9954356" y="9004045"/>
            <a:ext cx="19094850" cy="0"/>
          </a:xfrm>
          <a:prstGeom prst="line">
            <a:avLst/>
          </a:prstGeom>
          <a:ln cap="flat" w="76200">
            <a:solidFill>
              <a:srgbClr val="820B5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5250186" y="897418"/>
            <a:ext cx="3696988" cy="1127581"/>
          </a:xfrm>
          <a:custGeom>
            <a:avLst/>
            <a:gdLst/>
            <a:ahLst/>
            <a:cxnLst/>
            <a:rect r="r" b="b" t="t" l="l"/>
            <a:pathLst>
              <a:path h="1127581" w="3696988">
                <a:moveTo>
                  <a:pt x="0" y="0"/>
                </a:moveTo>
                <a:lnTo>
                  <a:pt x="3696988" y="0"/>
                </a:lnTo>
                <a:lnTo>
                  <a:pt x="3696988" y="1127582"/>
                </a:lnTo>
                <a:lnTo>
                  <a:pt x="0" y="1127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AutoShape 21" id="21"/>
          <p:cNvSpPr/>
          <p:nvPr/>
        </p:nvSpPr>
        <p:spPr>
          <a:xfrm>
            <a:off x="9140493" y="3149692"/>
            <a:ext cx="0" cy="5854353"/>
          </a:xfrm>
          <a:prstGeom prst="line">
            <a:avLst/>
          </a:prstGeom>
          <a:ln cap="flat" w="76200">
            <a:solidFill>
              <a:srgbClr val="820B5C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19050000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19050000" y="0"/>
                </a:lnTo>
                <a:lnTo>
                  <a:pt x="19050000" y="10696575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l="-18336" t="0" r="-1833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5400000">
            <a:off x="-1179940" y="7360386"/>
            <a:ext cx="4244336" cy="288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44"/>
              </a:lnSpc>
            </a:pPr>
            <a:r>
              <a:rPr lang="en-US" sz="1767" spc="150">
                <a:solidFill>
                  <a:srgbClr val="FFFFFF"/>
                </a:solidFill>
                <a:latin typeface="Agrandir Narrow Bold"/>
              </a:rPr>
              <a:t>www.whynottravel.pl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737595" y="5348288"/>
            <a:ext cx="564222" cy="564222"/>
          </a:xfrm>
          <a:custGeom>
            <a:avLst/>
            <a:gdLst/>
            <a:ahLst/>
            <a:cxnLst/>
            <a:rect r="r" b="b" t="t" l="l"/>
            <a:pathLst>
              <a:path h="564222" w="564222">
                <a:moveTo>
                  <a:pt x="0" y="0"/>
                </a:moveTo>
                <a:lnTo>
                  <a:pt x="564221" y="0"/>
                </a:lnTo>
                <a:lnTo>
                  <a:pt x="564221" y="564221"/>
                </a:lnTo>
                <a:lnTo>
                  <a:pt x="0" y="564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855918" y="5453699"/>
            <a:ext cx="339866" cy="341107"/>
          </a:xfrm>
          <a:custGeom>
            <a:avLst/>
            <a:gdLst/>
            <a:ahLst/>
            <a:cxnLst/>
            <a:rect r="r" b="b" t="t" l="l"/>
            <a:pathLst>
              <a:path h="341107" w="339866">
                <a:moveTo>
                  <a:pt x="0" y="0"/>
                </a:moveTo>
                <a:lnTo>
                  <a:pt x="339867" y="0"/>
                </a:lnTo>
                <a:lnTo>
                  <a:pt x="339867" y="341107"/>
                </a:lnTo>
                <a:lnTo>
                  <a:pt x="0" y="34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37595" y="6959673"/>
            <a:ext cx="564222" cy="564222"/>
          </a:xfrm>
          <a:custGeom>
            <a:avLst/>
            <a:gdLst/>
            <a:ahLst/>
            <a:cxnLst/>
            <a:rect r="r" b="b" t="t" l="l"/>
            <a:pathLst>
              <a:path h="564222" w="564222">
                <a:moveTo>
                  <a:pt x="0" y="0"/>
                </a:moveTo>
                <a:lnTo>
                  <a:pt x="564221" y="0"/>
                </a:lnTo>
                <a:lnTo>
                  <a:pt x="564221" y="564222"/>
                </a:lnTo>
                <a:lnTo>
                  <a:pt x="0" y="564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905528" y="7054908"/>
            <a:ext cx="272373" cy="373753"/>
          </a:xfrm>
          <a:custGeom>
            <a:avLst/>
            <a:gdLst/>
            <a:ahLst/>
            <a:cxnLst/>
            <a:rect r="r" b="b" t="t" l="l"/>
            <a:pathLst>
              <a:path h="373753" w="272373">
                <a:moveTo>
                  <a:pt x="0" y="0"/>
                </a:moveTo>
                <a:lnTo>
                  <a:pt x="272373" y="0"/>
                </a:lnTo>
                <a:lnTo>
                  <a:pt x="272373" y="373753"/>
                </a:lnTo>
                <a:lnTo>
                  <a:pt x="0" y="373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737595" y="6137942"/>
            <a:ext cx="564222" cy="564222"/>
          </a:xfrm>
          <a:custGeom>
            <a:avLst/>
            <a:gdLst/>
            <a:ahLst/>
            <a:cxnLst/>
            <a:rect r="r" b="b" t="t" l="l"/>
            <a:pathLst>
              <a:path h="564222" w="564222">
                <a:moveTo>
                  <a:pt x="0" y="0"/>
                </a:moveTo>
                <a:lnTo>
                  <a:pt x="564221" y="0"/>
                </a:lnTo>
                <a:lnTo>
                  <a:pt x="564221" y="564221"/>
                </a:lnTo>
                <a:lnTo>
                  <a:pt x="0" y="564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859977" y="6297207"/>
            <a:ext cx="319458" cy="245692"/>
          </a:xfrm>
          <a:custGeom>
            <a:avLst/>
            <a:gdLst/>
            <a:ahLst/>
            <a:cxnLst/>
            <a:rect r="r" b="b" t="t" l="l"/>
            <a:pathLst>
              <a:path h="245692" w="319458">
                <a:moveTo>
                  <a:pt x="0" y="0"/>
                </a:moveTo>
                <a:lnTo>
                  <a:pt x="319457" y="0"/>
                </a:lnTo>
                <a:lnTo>
                  <a:pt x="319457" y="245692"/>
                </a:lnTo>
                <a:lnTo>
                  <a:pt x="0" y="245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737595" y="7781405"/>
            <a:ext cx="517023" cy="517023"/>
          </a:xfrm>
          <a:custGeom>
            <a:avLst/>
            <a:gdLst/>
            <a:ahLst/>
            <a:cxnLst/>
            <a:rect r="r" b="b" t="t" l="l"/>
            <a:pathLst>
              <a:path h="517023" w="517023">
                <a:moveTo>
                  <a:pt x="0" y="0"/>
                </a:moveTo>
                <a:lnTo>
                  <a:pt x="517023" y="0"/>
                </a:lnTo>
                <a:lnTo>
                  <a:pt x="517023" y="517023"/>
                </a:lnTo>
                <a:lnTo>
                  <a:pt x="0" y="517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879393" y="7865886"/>
            <a:ext cx="233427" cy="358430"/>
          </a:xfrm>
          <a:custGeom>
            <a:avLst/>
            <a:gdLst/>
            <a:ahLst/>
            <a:cxnLst/>
            <a:rect r="r" b="b" t="t" l="l"/>
            <a:pathLst>
              <a:path h="358430" w="233427">
                <a:moveTo>
                  <a:pt x="0" y="0"/>
                </a:moveTo>
                <a:lnTo>
                  <a:pt x="233427" y="0"/>
                </a:lnTo>
                <a:lnTo>
                  <a:pt x="233427" y="358430"/>
                </a:lnTo>
                <a:lnTo>
                  <a:pt x="0" y="358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9066568" y="2716045"/>
            <a:ext cx="8235248" cy="2137031"/>
            <a:chOff x="0" y="0"/>
            <a:chExt cx="2085904" cy="5412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85904" cy="541288"/>
            </a:xfrm>
            <a:custGeom>
              <a:avLst/>
              <a:gdLst/>
              <a:ahLst/>
              <a:cxnLst/>
              <a:rect r="r" b="b" t="t" l="l"/>
              <a:pathLst>
                <a:path h="541288" w="2085904">
                  <a:moveTo>
                    <a:pt x="0" y="0"/>
                  </a:moveTo>
                  <a:lnTo>
                    <a:pt x="2085904" y="0"/>
                  </a:lnTo>
                  <a:lnTo>
                    <a:pt x="2085904" y="541288"/>
                  </a:lnTo>
                  <a:lnTo>
                    <a:pt x="0" y="5412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5F5F5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2085904" cy="569863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405414" y="3015415"/>
            <a:ext cx="10590692" cy="1753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863"/>
              </a:lnSpc>
            </a:pPr>
            <a:r>
              <a:rPr lang="en-US" sz="6239" spc="249">
                <a:solidFill>
                  <a:srgbClr val="FFFFFF"/>
                </a:solidFill>
                <a:latin typeface="Open Sauce Medium"/>
              </a:rPr>
              <a:t>ZAPRASZAMY DO WSPÓŁPRACY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399382" y="5405873"/>
            <a:ext cx="5125523" cy="330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28"/>
              </a:lnSpc>
            </a:pPr>
            <a:r>
              <a:rPr lang="en-US" sz="1934" spc="164">
                <a:solidFill>
                  <a:srgbClr val="FFFFFF"/>
                </a:solidFill>
                <a:latin typeface="Agrandir Narrow Bold"/>
              </a:rPr>
              <a:t>www.whynotcongress.pl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700760" y="6192356"/>
            <a:ext cx="4829798" cy="36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14"/>
              </a:lnSpc>
            </a:pPr>
            <a:r>
              <a:rPr lang="en-US" sz="1934">
                <a:solidFill>
                  <a:srgbClr val="FFFFFF"/>
                </a:solidFill>
                <a:latin typeface="Agrandir Narrow Bold"/>
              </a:rPr>
              <a:t>magdalena.kedzierska@whynottravel.pl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671107" y="7019397"/>
            <a:ext cx="2853798" cy="36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14"/>
              </a:lnSpc>
            </a:pPr>
            <a:r>
              <a:rPr lang="en-US" sz="1934">
                <a:solidFill>
                  <a:srgbClr val="FFFFFF"/>
                </a:solidFill>
                <a:latin typeface="Agrandir Narrow Bold"/>
              </a:rPr>
              <a:t>+48 577 774 459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99382" y="7764146"/>
            <a:ext cx="5131176" cy="68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14"/>
              </a:lnSpc>
            </a:pPr>
            <a:r>
              <a:rPr lang="en-US" sz="1934">
                <a:solidFill>
                  <a:srgbClr val="FFFFFF"/>
                </a:solidFill>
                <a:latin typeface="Agrandir Narrow Bold"/>
              </a:rPr>
              <a:t>ul. Łucka 15/210 domofon: 207</a:t>
            </a:r>
          </a:p>
          <a:p>
            <a:pPr algn="r">
              <a:lnSpc>
                <a:spcPts val="2514"/>
              </a:lnSpc>
            </a:pPr>
            <a:r>
              <a:rPr lang="en-US" sz="1934">
                <a:solidFill>
                  <a:srgbClr val="FFFFFF"/>
                </a:solidFill>
                <a:latin typeface="Agrandir Narrow Bold"/>
              </a:rPr>
              <a:t>00-842 Warszawa,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797937" y="5411901"/>
            <a:ext cx="5500846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000" spc="80">
                <a:solidFill>
                  <a:srgbClr val="FFFFFF"/>
                </a:solidFill>
                <a:latin typeface="Agrandir Narrow Bold"/>
              </a:rPr>
              <a:t>MAGDALENA KĘDZIERSKA</a:t>
            </a:r>
          </a:p>
          <a:p>
            <a:pPr algn="r">
              <a:lnSpc>
                <a:spcPts val="2520"/>
              </a:lnSpc>
            </a:pPr>
            <a:r>
              <a:rPr lang="en-US" sz="2000" spc="80">
                <a:solidFill>
                  <a:srgbClr val="FFFFFF"/>
                </a:solidFill>
                <a:latin typeface="Agrandir Narrow"/>
              </a:rPr>
              <a:t>DYREKTOR DS. PROJEKTÓW KONGRESOWYCH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069658" y="1069658"/>
            <a:ext cx="4235664" cy="914142"/>
          </a:xfrm>
          <a:custGeom>
            <a:avLst/>
            <a:gdLst/>
            <a:ahLst/>
            <a:cxnLst/>
            <a:rect r="r" b="b" t="t" l="l"/>
            <a:pathLst>
              <a:path h="914142" w="4235664">
                <a:moveTo>
                  <a:pt x="0" y="0"/>
                </a:moveTo>
                <a:lnTo>
                  <a:pt x="4235664" y="0"/>
                </a:lnTo>
                <a:lnTo>
                  <a:pt x="4235664" y="914142"/>
                </a:lnTo>
                <a:lnTo>
                  <a:pt x="0" y="91414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797937" y="106965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l="-18336" t="0" r="-1833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164956" y="-891555"/>
            <a:ext cx="12443069" cy="1244306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5725" cap="rnd">
              <a:solidFill>
                <a:srgbClr val="820B5C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 marL="0" indent="0" lvl="0">
                <a:lnSpc>
                  <a:spcPts val="3435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923865">
            <a:off x="11656213" y="-790375"/>
            <a:ext cx="16431317" cy="9799040"/>
          </a:xfrm>
          <a:custGeom>
            <a:avLst/>
            <a:gdLst/>
            <a:ahLst/>
            <a:cxnLst/>
            <a:rect r="r" b="b" t="t" l="l"/>
            <a:pathLst>
              <a:path h="9799040" w="16431317">
                <a:moveTo>
                  <a:pt x="0" y="0"/>
                </a:moveTo>
                <a:lnTo>
                  <a:pt x="16431317" y="0"/>
                </a:lnTo>
                <a:lnTo>
                  <a:pt x="16431317" y="9799040"/>
                </a:lnTo>
                <a:lnTo>
                  <a:pt x="0" y="9799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-1188629" y="4111821"/>
            <a:ext cx="8086338" cy="2472933"/>
          </a:xfrm>
          <a:custGeom>
            <a:avLst/>
            <a:gdLst/>
            <a:ahLst/>
            <a:cxnLst/>
            <a:rect r="r" b="b" t="t" l="l"/>
            <a:pathLst>
              <a:path h="2472933" w="8086338">
                <a:moveTo>
                  <a:pt x="0" y="0"/>
                </a:moveTo>
                <a:lnTo>
                  <a:pt x="8086339" y="0"/>
                </a:lnTo>
                <a:lnTo>
                  <a:pt x="8086339" y="2472933"/>
                </a:lnTo>
                <a:lnTo>
                  <a:pt x="0" y="2472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48594" y="1069657"/>
            <a:ext cx="3469444" cy="867361"/>
          </a:xfrm>
          <a:custGeom>
            <a:avLst/>
            <a:gdLst/>
            <a:ahLst/>
            <a:cxnLst/>
            <a:rect r="r" b="b" t="t" l="l"/>
            <a:pathLst>
              <a:path h="867361" w="3469444">
                <a:moveTo>
                  <a:pt x="0" y="0"/>
                </a:moveTo>
                <a:lnTo>
                  <a:pt x="3469444" y="0"/>
                </a:lnTo>
                <a:lnTo>
                  <a:pt x="3469444" y="867362"/>
                </a:lnTo>
                <a:lnTo>
                  <a:pt x="0" y="867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35243" y="4028701"/>
            <a:ext cx="2487274" cy="975892"/>
          </a:xfrm>
          <a:custGeom>
            <a:avLst/>
            <a:gdLst/>
            <a:ahLst/>
            <a:cxnLst/>
            <a:rect r="r" b="b" t="t" l="l"/>
            <a:pathLst>
              <a:path h="975892" w="2487274">
                <a:moveTo>
                  <a:pt x="0" y="0"/>
                </a:moveTo>
                <a:lnTo>
                  <a:pt x="2487274" y="0"/>
                </a:lnTo>
                <a:lnTo>
                  <a:pt x="2487274" y="975892"/>
                </a:lnTo>
                <a:lnTo>
                  <a:pt x="0" y="975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72450" y="2537094"/>
            <a:ext cx="4128306" cy="891532"/>
          </a:xfrm>
          <a:custGeom>
            <a:avLst/>
            <a:gdLst/>
            <a:ahLst/>
            <a:cxnLst/>
            <a:rect r="r" b="b" t="t" l="l"/>
            <a:pathLst>
              <a:path h="891532" w="4128306">
                <a:moveTo>
                  <a:pt x="0" y="0"/>
                </a:moveTo>
                <a:lnTo>
                  <a:pt x="4128307" y="0"/>
                </a:lnTo>
                <a:lnTo>
                  <a:pt x="4128307" y="891532"/>
                </a:lnTo>
                <a:lnTo>
                  <a:pt x="0" y="8915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24746" y="5396043"/>
            <a:ext cx="4328688" cy="1394730"/>
          </a:xfrm>
          <a:custGeom>
            <a:avLst/>
            <a:gdLst/>
            <a:ahLst/>
            <a:cxnLst/>
            <a:rect r="r" b="b" t="t" l="l"/>
            <a:pathLst>
              <a:path h="1394730" w="4328688">
                <a:moveTo>
                  <a:pt x="0" y="0"/>
                </a:moveTo>
                <a:lnTo>
                  <a:pt x="4328688" y="0"/>
                </a:lnTo>
                <a:lnTo>
                  <a:pt x="4328688" y="1394730"/>
                </a:lnTo>
                <a:lnTo>
                  <a:pt x="0" y="13947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872450" y="7152721"/>
            <a:ext cx="2756903" cy="870028"/>
          </a:xfrm>
          <a:custGeom>
            <a:avLst/>
            <a:gdLst/>
            <a:ahLst/>
            <a:cxnLst/>
            <a:rect r="r" b="b" t="t" l="l"/>
            <a:pathLst>
              <a:path h="870028" w="2756903">
                <a:moveTo>
                  <a:pt x="0" y="0"/>
                </a:moveTo>
                <a:lnTo>
                  <a:pt x="2756903" y="0"/>
                </a:lnTo>
                <a:lnTo>
                  <a:pt x="2756903" y="870029"/>
                </a:lnTo>
                <a:lnTo>
                  <a:pt x="0" y="870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998012" y="8621569"/>
            <a:ext cx="3765697" cy="1005348"/>
          </a:xfrm>
          <a:custGeom>
            <a:avLst/>
            <a:gdLst/>
            <a:ahLst/>
            <a:cxnLst/>
            <a:rect r="r" b="b" t="t" l="l"/>
            <a:pathLst>
              <a:path h="1005348" w="3765697">
                <a:moveTo>
                  <a:pt x="0" y="0"/>
                </a:moveTo>
                <a:lnTo>
                  <a:pt x="3765697" y="0"/>
                </a:lnTo>
                <a:lnTo>
                  <a:pt x="3765697" y="1005348"/>
                </a:lnTo>
                <a:lnTo>
                  <a:pt x="0" y="1005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468592" y="1162681"/>
            <a:ext cx="854387" cy="85438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23A97"/>
            </a:solidFill>
            <a:ln w="28575" cap="rnd">
              <a:solidFill>
                <a:srgbClr val="820B5C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74282" lIns="74282" bIns="74282" rIns="74282"/>
            <a:lstStyle/>
            <a:p>
              <a:pPr algn="ctr" marL="0" indent="0" lvl="0">
                <a:lnSpc>
                  <a:spcPts val="343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366577" y="2646460"/>
            <a:ext cx="854387" cy="85438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23A97"/>
            </a:solidFill>
            <a:ln w="28575" cap="rnd">
              <a:solidFill>
                <a:srgbClr val="820B5C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74282" lIns="74282" bIns="74282" rIns="74282"/>
            <a:lstStyle/>
            <a:p>
              <a:pPr algn="ctr" marL="0" indent="0" lvl="0">
                <a:lnSpc>
                  <a:spcPts val="343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850920" y="4148547"/>
            <a:ext cx="854387" cy="85438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23A97"/>
            </a:solidFill>
            <a:ln w="28575" cap="rnd">
              <a:solidFill>
                <a:srgbClr val="820B5C"/>
              </a:soli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74282" lIns="74282" bIns="74282" rIns="74282"/>
            <a:lstStyle/>
            <a:p>
              <a:pPr algn="ctr" marL="0" indent="0" lvl="0">
                <a:lnSpc>
                  <a:spcPts val="343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850920" y="5650634"/>
            <a:ext cx="854387" cy="854387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23A97"/>
            </a:solidFill>
            <a:ln w="28575" cap="rnd">
              <a:solidFill>
                <a:srgbClr val="820B5C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74282" lIns="74282" bIns="74282" rIns="74282"/>
            <a:lstStyle/>
            <a:p>
              <a:pPr algn="ctr" marL="0" indent="0" lvl="0">
                <a:lnSpc>
                  <a:spcPts val="343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366577" y="7152721"/>
            <a:ext cx="854387" cy="85438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23A97"/>
            </a:solidFill>
            <a:ln w="28575" cap="rnd">
              <a:solidFill>
                <a:srgbClr val="820B5C"/>
              </a:soli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74282" lIns="74282" bIns="74282" rIns="74282"/>
            <a:lstStyle/>
            <a:p>
              <a:pPr algn="ctr" marL="0" indent="0" lvl="0">
                <a:lnSpc>
                  <a:spcPts val="343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468592" y="8679507"/>
            <a:ext cx="854387" cy="854387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23A97"/>
            </a:solidFill>
            <a:ln w="28575" cap="rnd">
              <a:solidFill>
                <a:srgbClr val="820B5C"/>
              </a:solidFill>
              <a:prstDash val="solid"/>
              <a:round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74282" lIns="74282" bIns="74282" rIns="74282"/>
            <a:lstStyle/>
            <a:p>
              <a:pPr algn="ctr" marL="0" indent="0" lvl="0">
                <a:lnSpc>
                  <a:spcPts val="3435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643" t="-19508" r="0" b="-3340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36" t="0" r="-1833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9499063" y="0"/>
            <a:ext cx="28549063" cy="16058848"/>
          </a:xfrm>
          <a:custGeom>
            <a:avLst/>
            <a:gdLst/>
            <a:ahLst/>
            <a:cxnLst/>
            <a:rect r="r" b="b" t="t" l="l"/>
            <a:pathLst>
              <a:path h="16058848" w="28549063">
                <a:moveTo>
                  <a:pt x="0" y="0"/>
                </a:moveTo>
                <a:lnTo>
                  <a:pt x="28549063" y="0"/>
                </a:lnTo>
                <a:lnTo>
                  <a:pt x="28549063" y="16058848"/>
                </a:lnTo>
                <a:lnTo>
                  <a:pt x="0" y="1605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flipH="true" flipV="true">
            <a:off x="4138767" y="3593043"/>
            <a:ext cx="11121012" cy="0"/>
          </a:xfrm>
          <a:prstGeom prst="line">
            <a:avLst/>
          </a:prstGeom>
          <a:ln cap="flat" w="76200">
            <a:solidFill>
              <a:srgbClr val="F5F5F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4302582" y="3865858"/>
            <a:ext cx="1279805" cy="1695106"/>
          </a:xfrm>
          <a:custGeom>
            <a:avLst/>
            <a:gdLst/>
            <a:ahLst/>
            <a:cxnLst/>
            <a:rect r="r" b="b" t="t" l="l"/>
            <a:pathLst>
              <a:path h="1695106" w="1279805">
                <a:moveTo>
                  <a:pt x="0" y="0"/>
                </a:moveTo>
                <a:lnTo>
                  <a:pt x="1279805" y="0"/>
                </a:lnTo>
                <a:lnTo>
                  <a:pt x="1279805" y="1695106"/>
                </a:lnTo>
                <a:lnTo>
                  <a:pt x="0" y="1695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44945" y="4246204"/>
            <a:ext cx="1976430" cy="1111742"/>
          </a:xfrm>
          <a:custGeom>
            <a:avLst/>
            <a:gdLst/>
            <a:ahLst/>
            <a:cxnLst/>
            <a:rect r="r" b="b" t="t" l="l"/>
            <a:pathLst>
              <a:path h="1111742" w="1976430">
                <a:moveTo>
                  <a:pt x="0" y="0"/>
                </a:moveTo>
                <a:lnTo>
                  <a:pt x="1976430" y="0"/>
                </a:lnTo>
                <a:lnTo>
                  <a:pt x="1976430" y="1111742"/>
                </a:lnTo>
                <a:lnTo>
                  <a:pt x="0" y="1111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41841" y="4081850"/>
            <a:ext cx="1721042" cy="1561846"/>
          </a:xfrm>
          <a:custGeom>
            <a:avLst/>
            <a:gdLst/>
            <a:ahLst/>
            <a:cxnLst/>
            <a:rect r="r" b="b" t="t" l="l"/>
            <a:pathLst>
              <a:path h="1561846" w="1721042">
                <a:moveTo>
                  <a:pt x="0" y="0"/>
                </a:moveTo>
                <a:lnTo>
                  <a:pt x="1721042" y="0"/>
                </a:lnTo>
                <a:lnTo>
                  <a:pt x="1721042" y="1561846"/>
                </a:lnTo>
                <a:lnTo>
                  <a:pt x="0" y="15618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95699" y="4081850"/>
            <a:ext cx="1547594" cy="1597517"/>
          </a:xfrm>
          <a:custGeom>
            <a:avLst/>
            <a:gdLst/>
            <a:ahLst/>
            <a:cxnLst/>
            <a:rect r="r" b="b" t="t" l="l"/>
            <a:pathLst>
              <a:path h="1597517" w="1547594">
                <a:moveTo>
                  <a:pt x="0" y="0"/>
                </a:moveTo>
                <a:lnTo>
                  <a:pt x="1547594" y="0"/>
                </a:lnTo>
                <a:lnTo>
                  <a:pt x="1547594" y="1597517"/>
                </a:lnTo>
                <a:lnTo>
                  <a:pt x="0" y="1597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138767" y="6707261"/>
            <a:ext cx="1571028" cy="1545499"/>
          </a:xfrm>
          <a:custGeom>
            <a:avLst/>
            <a:gdLst/>
            <a:ahLst/>
            <a:cxnLst/>
            <a:rect r="r" b="b" t="t" l="l"/>
            <a:pathLst>
              <a:path h="1545499" w="1571028">
                <a:moveTo>
                  <a:pt x="0" y="0"/>
                </a:moveTo>
                <a:lnTo>
                  <a:pt x="1571028" y="0"/>
                </a:lnTo>
                <a:lnTo>
                  <a:pt x="1571028" y="1545499"/>
                </a:lnTo>
                <a:lnTo>
                  <a:pt x="0" y="1545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82155" y="6746613"/>
            <a:ext cx="1506147" cy="1506147"/>
          </a:xfrm>
          <a:custGeom>
            <a:avLst/>
            <a:gdLst/>
            <a:ahLst/>
            <a:cxnLst/>
            <a:rect r="r" b="b" t="t" l="l"/>
            <a:pathLst>
              <a:path h="1506147" w="1506147">
                <a:moveTo>
                  <a:pt x="0" y="0"/>
                </a:moveTo>
                <a:lnTo>
                  <a:pt x="1506146" y="0"/>
                </a:lnTo>
                <a:lnTo>
                  <a:pt x="1506146" y="1506147"/>
                </a:lnTo>
                <a:lnTo>
                  <a:pt x="0" y="1506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03314" y="6707261"/>
            <a:ext cx="1710471" cy="1645162"/>
          </a:xfrm>
          <a:custGeom>
            <a:avLst/>
            <a:gdLst/>
            <a:ahLst/>
            <a:cxnLst/>
            <a:rect r="r" b="b" t="t" l="l"/>
            <a:pathLst>
              <a:path h="1645162" w="1710471">
                <a:moveTo>
                  <a:pt x="0" y="0"/>
                </a:moveTo>
                <a:lnTo>
                  <a:pt x="1710471" y="0"/>
                </a:lnTo>
                <a:lnTo>
                  <a:pt x="1710471" y="1645162"/>
                </a:lnTo>
                <a:lnTo>
                  <a:pt x="0" y="16451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33799" y="6779048"/>
            <a:ext cx="1567070" cy="1582899"/>
          </a:xfrm>
          <a:custGeom>
            <a:avLst/>
            <a:gdLst/>
            <a:ahLst/>
            <a:cxnLst/>
            <a:rect r="r" b="b" t="t" l="l"/>
            <a:pathLst>
              <a:path h="1582899" w="1567070">
                <a:moveTo>
                  <a:pt x="0" y="0"/>
                </a:moveTo>
                <a:lnTo>
                  <a:pt x="1567070" y="0"/>
                </a:lnTo>
                <a:lnTo>
                  <a:pt x="1567070" y="1582900"/>
                </a:lnTo>
                <a:lnTo>
                  <a:pt x="0" y="15829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008435" y="1182756"/>
            <a:ext cx="11033165" cy="806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0"/>
              </a:lnSpc>
            </a:pPr>
            <a:r>
              <a:rPr lang="en-US" sz="5718" spc="183">
                <a:solidFill>
                  <a:srgbClr val="FFFFFF"/>
                </a:solidFill>
                <a:latin typeface="Open Sauce Bold"/>
              </a:rPr>
              <a:t>Nasza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77811" y="5796096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 Light"/>
              </a:rPr>
              <a:t>ORGANIZACJA</a:t>
            </a:r>
          </a:p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 Light"/>
              </a:rPr>
              <a:t>KONGRESÓW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44945" y="5796096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 Light"/>
              </a:rPr>
              <a:t>BILETY</a:t>
            </a:r>
          </a:p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 Light"/>
              </a:rPr>
              <a:t>LOTNICZE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012079" y="5796096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REZERWACJE HOTELOWE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079214" y="5796096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UBEZPIECZENIA</a:t>
            </a:r>
          </a:p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PODRÓŻNE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833998" y="8439558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POŚREDNICTWO</a:t>
            </a:r>
          </a:p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WIZOWE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901133" y="8439558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URLOPY</a:t>
            </a:r>
          </a:p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WAKACJE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68267" y="8439558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LOGISTYKA</a:t>
            </a:r>
          </a:p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PASAŻERSKA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035401" y="8439558"/>
            <a:ext cx="2180565" cy="67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WYJAZDY</a:t>
            </a:r>
          </a:p>
          <a:p>
            <a:pPr algn="ctr">
              <a:lnSpc>
                <a:spcPts val="2751"/>
              </a:lnSpc>
            </a:pPr>
            <a:r>
              <a:rPr lang="en-US" sz="1871">
                <a:solidFill>
                  <a:srgbClr val="FFFFFF"/>
                </a:solidFill>
                <a:latin typeface="Open Sauce"/>
              </a:rPr>
              <a:t>INTEGRACYJNE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008400" y="2116298"/>
            <a:ext cx="11033165" cy="1134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7"/>
              </a:lnSpc>
            </a:pPr>
            <a:r>
              <a:rPr lang="en-US" sz="8006" spc="2281">
                <a:solidFill>
                  <a:srgbClr val="FFFFFF"/>
                </a:solidFill>
                <a:latin typeface="Open Sauce"/>
              </a:rPr>
              <a:t>OFERTA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8336" t="0" r="-1833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015114">
            <a:off x="10145627" y="2436707"/>
            <a:ext cx="16431317" cy="9799040"/>
          </a:xfrm>
          <a:custGeom>
            <a:avLst/>
            <a:gdLst/>
            <a:ahLst/>
            <a:cxnLst/>
            <a:rect r="r" b="b" t="t" l="l"/>
            <a:pathLst>
              <a:path h="9799040" w="16431317">
                <a:moveTo>
                  <a:pt x="0" y="0"/>
                </a:moveTo>
                <a:lnTo>
                  <a:pt x="16431317" y="0"/>
                </a:lnTo>
                <a:lnTo>
                  <a:pt x="16431317" y="9799040"/>
                </a:lnTo>
                <a:lnTo>
                  <a:pt x="0" y="9799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45697" y="1387087"/>
            <a:ext cx="16048418" cy="7922401"/>
            <a:chOff x="0" y="0"/>
            <a:chExt cx="4064900" cy="20066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64900" cy="2006663"/>
            </a:xfrm>
            <a:custGeom>
              <a:avLst/>
              <a:gdLst/>
              <a:ahLst/>
              <a:cxnLst/>
              <a:rect r="r" b="b" t="t" l="l"/>
              <a:pathLst>
                <a:path h="2006663" w="4064900">
                  <a:moveTo>
                    <a:pt x="0" y="0"/>
                  </a:moveTo>
                  <a:lnTo>
                    <a:pt x="4064900" y="0"/>
                  </a:lnTo>
                  <a:lnTo>
                    <a:pt x="4064900" y="2006663"/>
                  </a:lnTo>
                  <a:lnTo>
                    <a:pt x="0" y="2006663"/>
                  </a:ln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20235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4064900" cy="2035238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169915" y="3618921"/>
            <a:ext cx="5257760" cy="67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261"/>
              </a:lnSpc>
            </a:pPr>
            <a:r>
              <a:rPr lang="en-US" sz="4783" spc="631">
                <a:solidFill>
                  <a:srgbClr val="000000"/>
                </a:solidFill>
                <a:latin typeface="Open Sauce"/>
              </a:rPr>
              <a:t>WYRÓŻNIENIA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69915" y="4985272"/>
            <a:ext cx="4613151" cy="3103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51"/>
              </a:lnSpc>
            </a:pPr>
            <a:r>
              <a:rPr lang="en-US" sz="1871">
                <a:solidFill>
                  <a:srgbClr val="000000"/>
                </a:solidFill>
                <a:latin typeface="Open Sauce Light"/>
              </a:rPr>
              <a:t>NASZĄ SIŁĄ JEST WYJĄTKOWY ZESPÓŁ, KTÓREGO SZEROKIE</a:t>
            </a:r>
            <a:r>
              <a:rPr lang="en-US" sz="1871">
                <a:solidFill>
                  <a:srgbClr val="000000"/>
                </a:solidFill>
                <a:latin typeface="Open Sauce Light"/>
              </a:rPr>
              <a:t>  KOMPETENCJE SĄ DOCENIANE PRZEZ KLIENTÓW. A LICZNE NAGRODY POTWIERDZAJĄ NASZĄ SILNĄ POZYCJĘ NA RYNKU. </a:t>
            </a:r>
          </a:p>
          <a:p>
            <a:pPr>
              <a:lnSpc>
                <a:spcPts val="2751"/>
              </a:lnSpc>
            </a:pPr>
          </a:p>
          <a:p>
            <a:pPr>
              <a:lnSpc>
                <a:spcPts val="2751"/>
              </a:lnSpc>
            </a:pPr>
            <a:r>
              <a:rPr lang="en-US" sz="1871">
                <a:solidFill>
                  <a:srgbClr val="000000"/>
                </a:solidFill>
                <a:latin typeface="Open Sauce Light"/>
              </a:rPr>
              <a:t>Z DUMĄ CHWALIMY SIĘ LAURAMI:</a:t>
            </a:r>
          </a:p>
          <a:p>
            <a:pPr>
              <a:lnSpc>
                <a:spcPts val="2751"/>
              </a:lnSpc>
            </a:pPr>
          </a:p>
        </p:txBody>
      </p:sp>
      <p:sp>
        <p:nvSpPr>
          <p:cNvPr name="AutoShape 9" id="9"/>
          <p:cNvSpPr/>
          <p:nvPr/>
        </p:nvSpPr>
        <p:spPr>
          <a:xfrm flipV="true">
            <a:off x="9016167" y="2758048"/>
            <a:ext cx="0" cy="5419224"/>
          </a:xfrm>
          <a:prstGeom prst="line">
            <a:avLst/>
          </a:prstGeom>
          <a:ln cap="flat" w="38100">
            <a:solidFill>
              <a:srgbClr val="19225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8823844" y="2565725"/>
            <a:ext cx="384647" cy="384647"/>
            <a:chOff x="6705600" y="1371600"/>
            <a:chExt cx="10972800" cy="1097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696808" y="1100629"/>
              <a:ext cx="10990383" cy="11514742"/>
            </a:xfrm>
            <a:custGeom>
              <a:avLst/>
              <a:gdLst/>
              <a:ahLst/>
              <a:cxnLst/>
              <a:rect r="r" b="b" t="t" l="l"/>
              <a:pathLst>
                <a:path h="11514742" w="10990383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823844" y="4624286"/>
            <a:ext cx="384647" cy="384647"/>
            <a:chOff x="6705600" y="1371600"/>
            <a:chExt cx="10972800" cy="1097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696808" y="1100629"/>
              <a:ext cx="10990383" cy="11514742"/>
            </a:xfrm>
            <a:custGeom>
              <a:avLst/>
              <a:gdLst/>
              <a:ahLst/>
              <a:cxnLst/>
              <a:rect r="r" b="b" t="t" l="l"/>
              <a:pathLst>
                <a:path h="11514742" w="10990383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431561" y="2452628"/>
            <a:ext cx="7636159" cy="6228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Top Agent 2023 – Polskie Linie Lotnicze LOT S.A.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Oficjalny Certyfikat Redukcji Emisji CO2, wynikający z naszej inwestycji w Zrównoważone Paliwo Lotnicze SAF od Lufthansa Group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Partner Platinum 2023 od RateHawk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Gazela Biznesu - Tytuł przyznawany w latach 2012 - 2019 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Super Gazela Biznesu 2017 i 2018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Top Selling 2017 Agency in Poland - Hahn Air Lines 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Lider sprzedaży biletów lotniczych Portu Lotniczego Rzeszów - Jasionka w roku 2016 i 2018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Coroczny tytuł Orłów Turystyki 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Nagroda za markę Why Not PRIVATEJET na Polish Businesswomen Awards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Wyróżnienie MICE EXPERT 2019</a:t>
            </a:r>
          </a:p>
          <a:p>
            <a:pPr algn="just">
              <a:lnSpc>
                <a:spcPts val="3080"/>
              </a:lnSpc>
            </a:pPr>
            <a:r>
              <a:rPr lang="en-US" sz="2000" spc="64">
                <a:solidFill>
                  <a:srgbClr val="000000"/>
                </a:solidFill>
                <a:latin typeface="Open Sauce"/>
              </a:rPr>
              <a:t>Diament Forbesa 2020</a:t>
            </a:r>
          </a:p>
          <a:p>
            <a:pPr algn="just">
              <a:lnSpc>
                <a:spcPts val="3080"/>
              </a:lnSpc>
            </a:pP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823844" y="6613419"/>
            <a:ext cx="384647" cy="384647"/>
            <a:chOff x="6705600" y="1371600"/>
            <a:chExt cx="10972800" cy="1097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696808" y="1100629"/>
              <a:ext cx="10990383" cy="11514742"/>
            </a:xfrm>
            <a:custGeom>
              <a:avLst/>
              <a:gdLst/>
              <a:ahLst/>
              <a:cxnLst/>
              <a:rect r="r" b="b" t="t" l="l"/>
              <a:pathLst>
                <a:path h="11514742" w="10990383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34593">
                    <a:alpha val="100000"/>
                  </a:srgbClr>
                </a:gs>
                <a:gs pos="100000">
                  <a:srgbClr val="151F52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169915" y="2777391"/>
            <a:ext cx="4613151" cy="742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18"/>
              </a:lnSpc>
            </a:pPr>
            <a:r>
              <a:rPr lang="en-US" sz="5199" spc="166">
                <a:solidFill>
                  <a:srgbClr val="000000"/>
                </a:solidFill>
                <a:latin typeface="Open Sauce Bold"/>
              </a:rPr>
              <a:t>NAGRODY</a:t>
            </a:r>
          </a:p>
        </p:txBody>
      </p:sp>
      <p:sp>
        <p:nvSpPr>
          <p:cNvPr name="AutoShape 18" id="18"/>
          <p:cNvSpPr/>
          <p:nvPr/>
        </p:nvSpPr>
        <p:spPr>
          <a:xfrm flipH="true" flipV="true">
            <a:off x="-7976946" y="4615812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6319475" y="1510254"/>
            <a:ext cx="2889016" cy="883508"/>
          </a:xfrm>
          <a:custGeom>
            <a:avLst/>
            <a:gdLst/>
            <a:ahLst/>
            <a:cxnLst/>
            <a:rect r="r" b="b" t="t" l="l"/>
            <a:pathLst>
              <a:path h="883508" w="2889016">
                <a:moveTo>
                  <a:pt x="0" y="0"/>
                </a:moveTo>
                <a:lnTo>
                  <a:pt x="2889016" y="0"/>
                </a:lnTo>
                <a:lnTo>
                  <a:pt x="2889016" y="883508"/>
                </a:lnTo>
                <a:lnTo>
                  <a:pt x="0" y="88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925213" y="1510254"/>
            <a:ext cx="3762498" cy="812534"/>
          </a:xfrm>
          <a:custGeom>
            <a:avLst/>
            <a:gdLst/>
            <a:ahLst/>
            <a:cxnLst/>
            <a:rect r="r" b="b" t="t" l="l"/>
            <a:pathLst>
              <a:path h="812534" w="3762498">
                <a:moveTo>
                  <a:pt x="0" y="0"/>
                </a:moveTo>
                <a:lnTo>
                  <a:pt x="3762498" y="0"/>
                </a:lnTo>
                <a:lnTo>
                  <a:pt x="3762498" y="812534"/>
                </a:lnTo>
                <a:lnTo>
                  <a:pt x="0" y="812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700635" y="2466594"/>
            <a:ext cx="21181102" cy="6257807"/>
            <a:chOff x="0" y="0"/>
            <a:chExt cx="5364957" cy="158503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364957" cy="1585039"/>
            </a:xfrm>
            <a:custGeom>
              <a:avLst/>
              <a:gdLst/>
              <a:ahLst/>
              <a:cxnLst/>
              <a:rect r="r" b="b" t="t" l="l"/>
              <a:pathLst>
                <a:path h="1585039" w="5364957">
                  <a:moveTo>
                    <a:pt x="0" y="0"/>
                  </a:moveTo>
                  <a:lnTo>
                    <a:pt x="5364957" y="0"/>
                  </a:lnTo>
                  <a:lnTo>
                    <a:pt x="5364957" y="1585039"/>
                  </a:lnTo>
                  <a:lnTo>
                    <a:pt x="0" y="158503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5364957" cy="1613614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417317" y="3638522"/>
            <a:ext cx="6804207" cy="920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08"/>
              </a:lnSpc>
            </a:pPr>
            <a:r>
              <a:rPr lang="en-US" sz="6462" spc="206">
                <a:solidFill>
                  <a:srgbClr val="000000"/>
                </a:solidFill>
                <a:latin typeface="Open Sans"/>
              </a:rPr>
              <a:t>JESTEŚMY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17317" y="4669288"/>
            <a:ext cx="6804207" cy="926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08"/>
              </a:lnSpc>
            </a:pPr>
            <a:r>
              <a:rPr lang="en-US" sz="6462" spc="206">
                <a:solidFill>
                  <a:srgbClr val="000000"/>
                </a:solidFill>
                <a:latin typeface="Open Sauce Medium"/>
              </a:rPr>
              <a:t>CZŁONKAMI</a:t>
            </a:r>
          </a:p>
        </p:txBody>
      </p:sp>
      <p:sp>
        <p:nvSpPr>
          <p:cNvPr name="AutoShape 9" id="9"/>
          <p:cNvSpPr/>
          <p:nvPr/>
        </p:nvSpPr>
        <p:spPr>
          <a:xfrm flipH="true" flipV="true">
            <a:off x="-7538489" y="5838011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9525000" y="3566095"/>
            <a:ext cx="8138205" cy="1939606"/>
          </a:xfrm>
          <a:custGeom>
            <a:avLst/>
            <a:gdLst/>
            <a:ahLst/>
            <a:cxnLst/>
            <a:rect r="r" b="b" t="t" l="l"/>
            <a:pathLst>
              <a:path h="1939606" w="8138205">
                <a:moveTo>
                  <a:pt x="0" y="0"/>
                </a:moveTo>
                <a:lnTo>
                  <a:pt x="8138205" y="0"/>
                </a:lnTo>
                <a:lnTo>
                  <a:pt x="8138205" y="1939606"/>
                </a:lnTo>
                <a:lnTo>
                  <a:pt x="0" y="1939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525000" y="6333836"/>
            <a:ext cx="8138205" cy="990148"/>
          </a:xfrm>
          <a:custGeom>
            <a:avLst/>
            <a:gdLst/>
            <a:ahLst/>
            <a:cxnLst/>
            <a:rect r="r" b="b" t="t" l="l"/>
            <a:pathLst>
              <a:path h="990148" w="8138205">
                <a:moveTo>
                  <a:pt x="0" y="0"/>
                </a:moveTo>
                <a:lnTo>
                  <a:pt x="8138205" y="0"/>
                </a:lnTo>
                <a:lnTo>
                  <a:pt x="8138205" y="990148"/>
                </a:lnTo>
                <a:lnTo>
                  <a:pt x="0" y="990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flipH="true" flipV="true">
            <a:off x="-1431664" y="8676776"/>
            <a:ext cx="20481664" cy="47625"/>
          </a:xfrm>
          <a:prstGeom prst="line">
            <a:avLst/>
          </a:prstGeom>
          <a:ln cap="flat" w="76200">
            <a:solidFill>
              <a:srgbClr val="820B5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069658" y="1069658"/>
            <a:ext cx="3628493" cy="783103"/>
          </a:xfrm>
          <a:custGeom>
            <a:avLst/>
            <a:gdLst/>
            <a:ahLst/>
            <a:cxnLst/>
            <a:rect r="r" b="b" t="t" l="l"/>
            <a:pathLst>
              <a:path h="783103" w="3628493">
                <a:moveTo>
                  <a:pt x="0" y="0"/>
                </a:moveTo>
                <a:lnTo>
                  <a:pt x="3628493" y="0"/>
                </a:lnTo>
                <a:lnTo>
                  <a:pt x="3628493" y="783102"/>
                </a:lnTo>
                <a:lnTo>
                  <a:pt x="0" y="783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H="true">
            <a:off x="-1544194" y="2466594"/>
            <a:ext cx="20594194" cy="28575"/>
          </a:xfrm>
          <a:prstGeom prst="line">
            <a:avLst/>
          </a:prstGeom>
          <a:ln cap="flat" w="76200">
            <a:solidFill>
              <a:srgbClr val="820B5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5250186" y="897418"/>
            <a:ext cx="3696988" cy="1127581"/>
          </a:xfrm>
          <a:custGeom>
            <a:avLst/>
            <a:gdLst/>
            <a:ahLst/>
            <a:cxnLst/>
            <a:rect r="r" b="b" t="t" l="l"/>
            <a:pathLst>
              <a:path h="1127581" w="3696988">
                <a:moveTo>
                  <a:pt x="0" y="0"/>
                </a:moveTo>
                <a:lnTo>
                  <a:pt x="3696988" y="0"/>
                </a:lnTo>
                <a:lnTo>
                  <a:pt x="3696988" y="1127582"/>
                </a:lnTo>
                <a:lnTo>
                  <a:pt x="0" y="1127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509" r="0" b="-2450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341" r="0" b="-7341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507487"/>
            <a:ext cx="6321771" cy="6678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2"/>
              </a:lnSpc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1. PRZYGOTOWANIE MIEJSCA N</a:t>
            </a:r>
            <a:r>
              <a:rPr lang="en-US" sz="1899">
                <a:solidFill>
                  <a:srgbClr val="000000"/>
                </a:solidFill>
                <a:latin typeface="Open Sauce Light"/>
              </a:rPr>
              <a:t>A POTRZEBY WYDARZENIA: </a:t>
            </a:r>
          </a:p>
          <a:p>
            <a:pPr>
              <a:lnSpc>
                <a:spcPts val="2792"/>
              </a:lnSpc>
            </a:pP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wynajem i przygotowanie obiektu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aranżacja sal wykładowych i warsztatowych wraz z potrzebnym wyposażeniem nagłośnieniowym i multimedialnym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zapewnienie obsługi technicznej w czasie całej konferencji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obsługa slide room dla Wykładowców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przygotowanie powierzchni wystawienniczej, plan zabudowy oraz zabudowa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obsługa w czasie montażu stoisk, w czasie trwania wystawy oraz demontażu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przygotowanie niezbędnego sprzętu na potrzeby sesji plakatowych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sporządzanie umów z Wystawcami</a:t>
            </a:r>
          </a:p>
          <a:p>
            <a:pPr marL="410209" indent="-205105" lvl="1">
              <a:lnSpc>
                <a:spcPts val="2792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Open Sauce Light"/>
              </a:rPr>
              <a:t>obsługa płatności.</a:t>
            </a:r>
          </a:p>
          <a:p>
            <a:pPr>
              <a:lnSpc>
                <a:spcPts val="2792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532" r="0" b="-2453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557" r="0" b="-23557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497962"/>
            <a:ext cx="5874927" cy="6233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7"/>
              </a:lnSpc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2. ORGANIZACJA ZAKWATEROWANIA D</a:t>
            </a:r>
            <a:r>
              <a:rPr lang="en-US" sz="2100">
                <a:solidFill>
                  <a:srgbClr val="000000"/>
                </a:solidFill>
                <a:latin typeface="Open Sauce Light"/>
              </a:rPr>
              <a:t>LA UCZESTNIKÓW WYDARZENIA:</a:t>
            </a:r>
          </a:p>
          <a:p>
            <a:pPr>
              <a:lnSpc>
                <a:spcPts val="3087"/>
              </a:lnSpc>
            </a:pP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rezerwacja hoteli z wyżywieniem, negocjacje cen, podpisanie odpowiednich umów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pełna obsługa rezerwacji hotelowych dla uczestników, firm (sponsorów) oraz zaproszonych wykładowców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rezerwacja hotelowa drogą elektroniczną on-line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obsługa finansowa rezerwacji – przyjmowanie wpłat i fakturowanie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istnieje możliwość rezerwacji noclegu na koszt uczestnika.</a:t>
            </a:r>
          </a:p>
          <a:p>
            <a:pPr>
              <a:lnSpc>
                <a:spcPts val="3087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" r="0" b="-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9050000" cy="10696575"/>
          </a:xfrm>
          <a:custGeom>
            <a:avLst/>
            <a:gdLst/>
            <a:ahLst/>
            <a:cxnLst/>
            <a:rect r="r" b="b" t="t" l="l"/>
            <a:pathLst>
              <a:path h="10696575" w="19050000">
                <a:moveTo>
                  <a:pt x="0" y="0"/>
                </a:moveTo>
                <a:lnTo>
                  <a:pt x="19050000" y="0"/>
                </a:lnTo>
                <a:lnTo>
                  <a:pt x="19050000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18336" t="0" r="-1833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37535" y="-1171528"/>
            <a:ext cx="7295316" cy="12656335"/>
            <a:chOff x="0" y="0"/>
            <a:chExt cx="1455146" cy="2524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5146" cy="2524471"/>
            </a:xfrm>
            <a:custGeom>
              <a:avLst/>
              <a:gdLst/>
              <a:ahLst/>
              <a:cxnLst/>
              <a:rect r="r" b="b" t="t" l="l"/>
              <a:pathLst>
                <a:path h="2524471" w="1455146">
                  <a:moveTo>
                    <a:pt x="0" y="0"/>
                  </a:moveTo>
                  <a:lnTo>
                    <a:pt x="1455146" y="0"/>
                  </a:lnTo>
                  <a:lnTo>
                    <a:pt x="1455146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455146" cy="2553046"/>
            </a:xfrm>
            <a:prstGeom prst="rect">
              <a:avLst/>
            </a:prstGeom>
          </p:spPr>
          <p:txBody>
            <a:bodyPr anchor="ctr" rtlCol="false" tIns="52823" lIns="52823" bIns="52823" rIns="52823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H="true" flipV="true">
            <a:off x="-7880006" y="3320913"/>
            <a:ext cx="15760012" cy="0"/>
          </a:xfrm>
          <a:prstGeom prst="line">
            <a:avLst/>
          </a:prstGeom>
          <a:ln cap="flat" w="76200">
            <a:solidFill>
              <a:srgbClr val="C23A9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88005" y="5508501"/>
            <a:ext cx="8278910" cy="3703737"/>
          </a:xfrm>
          <a:custGeom>
            <a:avLst/>
            <a:gdLst/>
            <a:ahLst/>
            <a:cxnLst/>
            <a:rect r="r" b="b" t="t" l="l"/>
            <a:pathLst>
              <a:path h="3703737" w="8278910">
                <a:moveTo>
                  <a:pt x="0" y="0"/>
                </a:moveTo>
                <a:lnTo>
                  <a:pt x="8278910" y="0"/>
                </a:lnTo>
                <a:lnTo>
                  <a:pt x="8278910" y="3703737"/>
                </a:lnTo>
                <a:lnTo>
                  <a:pt x="0" y="370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043" r="0" b="-2404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88005" y="1484337"/>
            <a:ext cx="8278910" cy="3749351"/>
          </a:xfrm>
          <a:custGeom>
            <a:avLst/>
            <a:gdLst/>
            <a:ahLst/>
            <a:cxnLst/>
            <a:rect r="r" b="b" t="t" l="l"/>
            <a:pathLst>
              <a:path h="3749351" w="8278910">
                <a:moveTo>
                  <a:pt x="0" y="0"/>
                </a:moveTo>
                <a:lnTo>
                  <a:pt x="8278910" y="0"/>
                </a:lnTo>
                <a:lnTo>
                  <a:pt x="8278910" y="3749351"/>
                </a:lnTo>
                <a:lnTo>
                  <a:pt x="0" y="374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6886" r="0" b="-1688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5079" y="3497962"/>
            <a:ext cx="6060176" cy="5843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7"/>
              </a:lnSpc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3. OBSŁUGA MARKETINGOWA, REKLAMOWA, ORGANIZACYJNA I TECHNOLOGICZNA:</a:t>
            </a:r>
          </a:p>
          <a:p>
            <a:pPr>
              <a:lnSpc>
                <a:spcPts val="3087"/>
              </a:lnSpc>
            </a:pP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nagłośnienie informacji o wydarzeniu w mediach i czasopismach specjalistycznych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utworzenie oraz prowadzenie dedykowanej strony www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projekt logo, materiały konferencyjne (teczki, plecaki itp.)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projekt komunikatów, zaproszeń, certyfikatów, identyfikatorów, smyczy, toreb/teczek zjazdowych itp.</a:t>
            </a:r>
          </a:p>
          <a:p>
            <a:pPr marL="453390" indent="-226695" lvl="1">
              <a:lnSpc>
                <a:spcPts val="3087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uce Light"/>
              </a:rPr>
              <a:t>przygotowanie, wydruk i produkcja wymienionych materiałów.</a:t>
            </a:r>
          </a:p>
          <a:p>
            <a:pPr>
              <a:lnSpc>
                <a:spcPts val="3087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619985" y="1117283"/>
            <a:ext cx="6730416" cy="71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5019" spc="160">
                <a:solidFill>
                  <a:srgbClr val="000000"/>
                </a:solidFill>
                <a:latin typeface="Open Sauce"/>
              </a:rPr>
              <a:t>ZAKRES DZIAŁAŃ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70678" y="1828724"/>
            <a:ext cx="4229029" cy="913284"/>
          </a:xfrm>
          <a:custGeom>
            <a:avLst/>
            <a:gdLst/>
            <a:ahLst/>
            <a:cxnLst/>
            <a:rect r="r" b="b" t="t" l="l"/>
            <a:pathLst>
              <a:path h="913284" w="4229029">
                <a:moveTo>
                  <a:pt x="0" y="0"/>
                </a:moveTo>
                <a:lnTo>
                  <a:pt x="4229029" y="0"/>
                </a:lnTo>
                <a:lnTo>
                  <a:pt x="4229029" y="913284"/>
                </a:lnTo>
                <a:lnTo>
                  <a:pt x="0" y="91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37304" y="9626918"/>
            <a:ext cx="3243039" cy="989127"/>
          </a:xfrm>
          <a:custGeom>
            <a:avLst/>
            <a:gdLst/>
            <a:ahLst/>
            <a:cxnLst/>
            <a:rect r="r" b="b" t="t" l="l"/>
            <a:pathLst>
              <a:path h="989127" w="3243039">
                <a:moveTo>
                  <a:pt x="0" y="0"/>
                </a:moveTo>
                <a:lnTo>
                  <a:pt x="3243039" y="0"/>
                </a:lnTo>
                <a:lnTo>
                  <a:pt x="3243039" y="989126"/>
                </a:lnTo>
                <a:lnTo>
                  <a:pt x="0" y="98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DAF6UDVjRX0</dc:identifier>
  <dcterms:modified xsi:type="dcterms:W3CDTF">2011-08-01T06:04:30Z</dcterms:modified>
  <cp:revision>1</cp:revision>
  <dc:title>Prezentacja Why Not CONGRESS</dc:title>
</cp:coreProperties>
</file>